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x="12192000" cy="6858001"/>
  <p:notesSz cx="12192000" cy="6858001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9012" y="229034"/>
            <a:ext cx="8305975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77012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72440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0123" y="2798282"/>
            <a:ext cx="5304155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F0000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5514" y="1197093"/>
            <a:ext cx="8472970" cy="3728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54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Relationship Id="rId4" Type="http://schemas.openxmlformats.org/officeDocument/2006/relationships/image" Target="../media/image59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5" Type="http://schemas.openxmlformats.org/officeDocument/2006/relationships/image" Target="../media/image65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Relationship Id="rId4" Type="http://schemas.openxmlformats.org/officeDocument/2006/relationships/image" Target="../media/image10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Relationship Id="rId4" Type="http://schemas.openxmlformats.org/officeDocument/2006/relationships/image" Target="../media/image103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3" Type="http://schemas.openxmlformats.org/officeDocument/2006/relationships/image" Target="../media/image107.jpg"/><Relationship Id="rId4" Type="http://schemas.openxmlformats.org/officeDocument/2006/relationships/image" Target="../media/image108.jpg"/><Relationship Id="rId5" Type="http://schemas.openxmlformats.org/officeDocument/2006/relationships/image" Target="../media/image10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3508"/>
            <a:ext cx="9142475" cy="5897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159067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고객</a:t>
            </a:r>
            <a:r>
              <a:rPr dirty="0" sz="1400" spc="-7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주문/배송조회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69002" y="6381750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5">
                <a:moveTo>
                  <a:pt x="0" y="0"/>
                </a:moveTo>
                <a:lnTo>
                  <a:pt x="1080515" y="0"/>
                </a:lnTo>
                <a:lnTo>
                  <a:pt x="1080515" y="359664"/>
                </a:lnTo>
                <a:lnTo>
                  <a:pt x="0" y="35966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22348" y="6040443"/>
            <a:ext cx="5727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해당버튼을 눌러도 변화가 없습니다.</a:t>
            </a:r>
            <a:r>
              <a:rPr dirty="0" sz="1800" spc="-9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확인부탁드립니다.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148" y="600456"/>
            <a:ext cx="11126724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576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513207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기프트 세트 상세보기 모델명 표시 방식</a:t>
            </a:r>
            <a:r>
              <a:rPr dirty="0" sz="2000" spc="-12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0955" y="3948684"/>
            <a:ext cx="6082665" cy="1754505"/>
          </a:xfrm>
          <a:custGeom>
            <a:avLst/>
            <a:gdLst/>
            <a:ahLst/>
            <a:cxnLst/>
            <a:rect l="l" t="t" r="r" b="b"/>
            <a:pathLst>
              <a:path w="6082665" h="1754504">
                <a:moveTo>
                  <a:pt x="0" y="0"/>
                </a:moveTo>
                <a:lnTo>
                  <a:pt x="6082284" y="0"/>
                </a:lnTo>
                <a:lnTo>
                  <a:pt x="6082284" y="1754124"/>
                </a:lnTo>
                <a:lnTo>
                  <a:pt x="0" y="17541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44333" y="3949446"/>
            <a:ext cx="2585085" cy="1148080"/>
          </a:xfrm>
          <a:custGeom>
            <a:avLst/>
            <a:gdLst/>
            <a:ahLst/>
            <a:cxnLst/>
            <a:rect l="l" t="t" r="r" b="b"/>
            <a:pathLst>
              <a:path w="2585084" h="1148079">
                <a:moveTo>
                  <a:pt x="0" y="0"/>
                </a:moveTo>
                <a:lnTo>
                  <a:pt x="2584704" y="0"/>
                </a:lnTo>
                <a:lnTo>
                  <a:pt x="2584704" y="1147571"/>
                </a:lnTo>
                <a:lnTo>
                  <a:pt x="0" y="114757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15683" y="4485132"/>
            <a:ext cx="628650" cy="38735"/>
          </a:xfrm>
          <a:custGeom>
            <a:avLst/>
            <a:gdLst/>
            <a:ahLst/>
            <a:cxnLst/>
            <a:rect l="l" t="t" r="r" b="b"/>
            <a:pathLst>
              <a:path w="628650" h="38735">
                <a:moveTo>
                  <a:pt x="0" y="0"/>
                </a:moveTo>
                <a:lnTo>
                  <a:pt x="628154" y="38417"/>
                </a:lnTo>
              </a:path>
            </a:pathLst>
          </a:custGeom>
          <a:ln w="609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44333" y="5191505"/>
            <a:ext cx="2585085" cy="248920"/>
          </a:xfrm>
          <a:custGeom>
            <a:avLst/>
            <a:gdLst/>
            <a:ahLst/>
            <a:cxnLst/>
            <a:rect l="l" t="t" r="r" b="b"/>
            <a:pathLst>
              <a:path w="2585084" h="248920">
                <a:moveTo>
                  <a:pt x="0" y="0"/>
                </a:moveTo>
                <a:lnTo>
                  <a:pt x="2584704" y="0"/>
                </a:lnTo>
                <a:lnTo>
                  <a:pt x="2584704" y="248412"/>
                </a:lnTo>
                <a:lnTo>
                  <a:pt x="0" y="24841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8751" y="3977566"/>
            <a:ext cx="6344920" cy="2450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486409">
              <a:lnSpc>
                <a:spcPct val="100000"/>
              </a:lnSpc>
              <a:spcBef>
                <a:spcPts val="100"/>
              </a:spcBef>
              <a:buChar char="-"/>
              <a:tabLst>
                <a:tab pos="18923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주문한 상품을 표시하는 방식에서 모델명이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중요하므로  모델명이 앞에 오도록 수정</a:t>
            </a:r>
            <a:r>
              <a:rPr dirty="0" sz="1800" spc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:</a:t>
            </a:r>
            <a:endParaRPr sz="1800">
              <a:latin typeface="맑은 고딕"/>
              <a:cs typeface="맑은 고딕"/>
            </a:endParaRPr>
          </a:p>
          <a:p>
            <a:pPr marL="13335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1도 실크스크린 인쇄 (모델 A : 그리팅 카드 포함)</a:t>
            </a:r>
            <a:r>
              <a:rPr dirty="0" sz="1800" spc="-2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=&gt;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모델 A : 그리팅 카드 포함(1도 실크스크린 인쇄</a:t>
            </a:r>
            <a:r>
              <a:rPr dirty="0" sz="1800" spc="-3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포함)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87960" indent="-175260">
              <a:lnSpc>
                <a:spcPct val="100000"/>
              </a:lnSpc>
              <a:buChar char="-"/>
              <a:tabLst>
                <a:tab pos="1885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이것은 감사패, 기프트아이템 상세보기에도</a:t>
            </a:r>
            <a:r>
              <a:rPr dirty="0" sz="1800" spc="-2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적용</a:t>
            </a:r>
            <a:endParaRPr sz="1800">
              <a:latin typeface="맑은 고딕"/>
              <a:cs typeface="맑은 고딕"/>
            </a:endParaRPr>
          </a:p>
          <a:p>
            <a:pPr marL="561975" marR="5080">
              <a:lnSpc>
                <a:spcPct val="100000"/>
              </a:lnSpc>
              <a:spcBef>
                <a:spcPts val="1814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- 주문 상품 금액과 인쇄비 계산식을 같이 보여주는</a:t>
            </a:r>
            <a:r>
              <a:rPr dirty="0" sz="18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방식  으로 바꾸면 이 인쇄금액은 표시할 필요 없을 것</a:t>
            </a:r>
            <a:r>
              <a:rPr dirty="0" sz="1800" spc="-5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같음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61176" y="5362959"/>
            <a:ext cx="882650" cy="462280"/>
          </a:xfrm>
          <a:custGeom>
            <a:avLst/>
            <a:gdLst/>
            <a:ahLst/>
            <a:cxnLst/>
            <a:rect l="l" t="t" r="r" b="b"/>
            <a:pathLst>
              <a:path w="882650" h="462279">
                <a:moveTo>
                  <a:pt x="0" y="461848"/>
                </a:moveTo>
                <a:lnTo>
                  <a:pt x="882599" y="0"/>
                </a:lnTo>
              </a:path>
            </a:pathLst>
          </a:custGeom>
          <a:ln w="609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2" y="765048"/>
            <a:ext cx="8694419" cy="5876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2509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맑은 고딕"/>
                <a:cs typeface="맑은 고딕"/>
              </a:rPr>
              <a:t>2-5 </a:t>
            </a:r>
            <a:r>
              <a:rPr dirty="0" sz="1400" b="1">
                <a:latin typeface="맑은 고딕"/>
                <a:cs typeface="맑은 고딕"/>
              </a:rPr>
              <a:t>주문정보 선물용 옵션</a:t>
            </a:r>
            <a:r>
              <a:rPr dirty="0" sz="1400" spc="-11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팝업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32582" y="1558289"/>
            <a:ext cx="2735580" cy="2376170"/>
          </a:xfrm>
          <a:custGeom>
            <a:avLst/>
            <a:gdLst/>
            <a:ahLst/>
            <a:cxnLst/>
            <a:rect l="l" t="t" r="r" b="b"/>
            <a:pathLst>
              <a:path w="2735579" h="2376170">
                <a:moveTo>
                  <a:pt x="0" y="0"/>
                </a:moveTo>
                <a:lnTo>
                  <a:pt x="2735580" y="0"/>
                </a:lnTo>
                <a:lnTo>
                  <a:pt x="2735580" y="2375916"/>
                </a:lnTo>
                <a:lnTo>
                  <a:pt x="0" y="237591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34316" y="1232851"/>
            <a:ext cx="2928620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1003935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선물용 옵션에</a:t>
            </a:r>
            <a:r>
              <a:rPr dirty="0" sz="1400" spc="-10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들어가는  고급선물포장,  기본선물포장,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땡큐카드 이미지 교체가</a:t>
            </a:r>
            <a:r>
              <a:rPr dirty="0" sz="1400" spc="-9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필요합니다.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구매하는 포장과</a:t>
            </a:r>
            <a:r>
              <a:rPr dirty="0" sz="1400" spc="-5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카드가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어떤 모습과 느낌인지</a:t>
            </a:r>
            <a:r>
              <a:rPr dirty="0" sz="1400" spc="-8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알아야합니다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1435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이러한 이미지들 어디서</a:t>
            </a:r>
            <a:r>
              <a:rPr dirty="0" sz="1400" spc="-9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교체하는지  알려주세요.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8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055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9012" y="229034"/>
            <a:ext cx="705230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맑은 고딕"/>
                <a:cs typeface="맑은 고딕"/>
              </a:rPr>
              <a:t>디자인 에디터 패턴 편집 에러 – 패턴 적용후 배경지우기</a:t>
            </a:r>
            <a:r>
              <a:rPr dirty="0" sz="2000" spc="-145" b="1">
                <a:latin typeface="맑은 고딕"/>
                <a:cs typeface="맑은 고딕"/>
              </a:rPr>
              <a:t> </a:t>
            </a:r>
            <a:r>
              <a:rPr dirty="0" sz="2000" b="1">
                <a:latin typeface="맑은 고딕"/>
                <a:cs typeface="맑은 고딕"/>
              </a:rPr>
              <a:t>에러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1003" y="1743455"/>
            <a:ext cx="4704715" cy="6464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1440" marR="165735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패턴 편집하다가 배경을 지웁니다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선택하면  프로그램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멈춤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6894" y="1613153"/>
            <a:ext cx="1884045" cy="685800"/>
          </a:xfrm>
          <a:custGeom>
            <a:avLst/>
            <a:gdLst/>
            <a:ahLst/>
            <a:cxnLst/>
            <a:rect l="l" t="t" r="r" b="b"/>
            <a:pathLst>
              <a:path w="1884045" h="685800">
                <a:moveTo>
                  <a:pt x="0" y="0"/>
                </a:moveTo>
                <a:lnTo>
                  <a:pt x="1883664" y="0"/>
                </a:lnTo>
                <a:lnTo>
                  <a:pt x="1883664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012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2440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68427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디자인 에디터 템플릿 정렬</a:t>
            </a:r>
            <a:r>
              <a:rPr dirty="0" sz="2000" spc="-11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오류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3708" y="4029455"/>
            <a:ext cx="4567555" cy="258635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170" marR="177165" indent="635">
              <a:lnSpc>
                <a:spcPct val="100000"/>
              </a:lnSpc>
              <a:spcBef>
                <a:spcPts val="325"/>
              </a:spcBef>
              <a:buChar char="-"/>
              <a:tabLst>
                <a:tab pos="2667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오류 1 : 디자인 에디터에서 오브젝트 전  체 선택하고 중앙정렬 시키면 각각의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오브  젝트가 정렬이 되지 않고, 블럭으로 잡힌  오브젝트 덩어리가</a:t>
            </a:r>
            <a:r>
              <a:rPr dirty="0" sz="18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중앙정렬됨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88900" marR="123189" indent="1270">
              <a:lnSpc>
                <a:spcPct val="100000"/>
              </a:lnSpc>
              <a:buChar char="-"/>
              <a:tabLst>
                <a:tab pos="26606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오류 2 : 상품의 편집 영역과 실제</a:t>
            </a:r>
            <a:r>
              <a:rPr dirty="0" sz="1800" spc="-9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정렬에  서의 영역이 서로 다름. 그래서 정렬 시켰  을 때 점선 테두리와 실제 정렬 위치가 어  긋남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0623"/>
            <a:ext cx="12192000" cy="6016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73133" y="3501390"/>
            <a:ext cx="1341120" cy="405765"/>
          </a:xfrm>
          <a:custGeom>
            <a:avLst/>
            <a:gdLst/>
            <a:ahLst/>
            <a:cxnLst/>
            <a:rect l="l" t="t" r="r" b="b"/>
            <a:pathLst>
              <a:path w="1341120" h="405764">
                <a:moveTo>
                  <a:pt x="0" y="0"/>
                </a:moveTo>
                <a:lnTo>
                  <a:pt x="1341120" y="0"/>
                </a:lnTo>
                <a:lnTo>
                  <a:pt x="1341120" y="405384"/>
                </a:lnTo>
                <a:lnTo>
                  <a:pt x="0" y="40538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26207" y="4363211"/>
            <a:ext cx="7339965" cy="2308860"/>
          </a:xfrm>
          <a:custGeom>
            <a:avLst/>
            <a:gdLst/>
            <a:ahLst/>
            <a:cxnLst/>
            <a:rect l="l" t="t" r="r" b="b"/>
            <a:pathLst>
              <a:path w="7339965" h="2308859">
                <a:moveTo>
                  <a:pt x="0" y="0"/>
                </a:moveTo>
                <a:lnTo>
                  <a:pt x="7339583" y="0"/>
                </a:lnTo>
                <a:lnTo>
                  <a:pt x="7339583" y="2308860"/>
                </a:lnTo>
                <a:lnTo>
                  <a:pt x="0" y="23088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05628" y="4391850"/>
            <a:ext cx="7215505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330" marR="229235" indent="-3416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주문/배송조회에서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주문상세로 들어가서 ‘파일 재요청’을 확인&gt;  ‘파일 업로드’를 하려고 하면, ‘이미지파일 업로드’로 자동 설정</a:t>
            </a:r>
            <a:r>
              <a:rPr dirty="0" sz="1800" spc="-10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되  어있음.</a:t>
            </a:r>
            <a:endParaRPr sz="1800">
              <a:latin typeface="맑은 고딕"/>
              <a:cs typeface="맑은 고딕"/>
            </a:endParaRPr>
          </a:p>
          <a:p>
            <a:pPr marL="354330" marR="5080" indent="-34163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파일을 재업로드 후 자동으로 재접수 완료로 넘어가야 하는데, 그  대로 파일 재요청 부분에 남아있음. – 관리자가 시안 요청확인을  해도 마찬가지. -&gt; 이후 시안 재전달 하고, 시안확인을 해야</a:t>
            </a:r>
            <a:r>
              <a:rPr dirty="0" sz="1800" spc="-8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넘어감.</a:t>
            </a:r>
            <a:endParaRPr sz="1800">
              <a:latin typeface="맑은 고딕"/>
              <a:cs typeface="맑은 고딕"/>
            </a:endParaRPr>
          </a:p>
          <a:p>
            <a:pPr marL="354965" marR="16065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업로드 되는 파일은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doc, docx, hwp, </a:t>
            </a:r>
            <a:r>
              <a:rPr dirty="0" sz="1800" spc="-35">
                <a:solidFill>
                  <a:srgbClr val="FF0000"/>
                </a:solidFill>
                <a:latin typeface="맑은 고딕"/>
                <a:cs typeface="맑은 고딕"/>
              </a:rPr>
              <a:t>pdf,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jpg, ai, zip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파일 형식 가  능하도록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113347"/>
            <a:ext cx="48964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구매자 ‘파일 업로드’ – 모든 </a:t>
            </a:r>
            <a:r>
              <a:rPr dirty="0" sz="1400" spc="5" b="1">
                <a:latin typeface="맑은 고딕"/>
                <a:cs typeface="맑은 고딕"/>
              </a:rPr>
              <a:t>파일X, </a:t>
            </a:r>
            <a:r>
              <a:rPr dirty="0" sz="1400" b="1">
                <a:latin typeface="맑은 고딕"/>
                <a:cs typeface="맑은 고딕"/>
              </a:rPr>
              <a:t>.zip파일 </a:t>
            </a:r>
            <a:r>
              <a:rPr dirty="0" sz="1400" spc="10" b="1">
                <a:latin typeface="맑은 고딕"/>
                <a:cs typeface="맑은 고딕"/>
              </a:rPr>
              <a:t>X,</a:t>
            </a:r>
            <a:r>
              <a:rPr dirty="0" sz="1400" spc="-17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이미지파일ㅇ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148" y="600456"/>
            <a:ext cx="11126724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576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611187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기프트 아이템 상세보기 – 콤보박스 기본 옵션명</a:t>
            </a:r>
            <a:r>
              <a:rPr dirty="0" sz="2000" spc="-13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변경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7855" y="1217675"/>
            <a:ext cx="4168140" cy="119951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000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  <a:buChar char="-"/>
              <a:tabLst>
                <a:tab pos="2673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콤보박스 기본 옵션명</a:t>
            </a:r>
            <a:r>
              <a:rPr dirty="0" sz="1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90805" marR="91440">
              <a:lnSpc>
                <a:spcPct val="100000"/>
              </a:lnSpc>
              <a:buChar char="-"/>
              <a:tabLst>
                <a:tab pos="2667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기프트 세트에도 같이 적용함.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감사패  는 무료인쇄이므로 적용할 필요</a:t>
            </a:r>
            <a:r>
              <a:rPr dirty="0" sz="1800" spc="-4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15121" y="3167633"/>
            <a:ext cx="1550035" cy="247015"/>
          </a:xfrm>
          <a:custGeom>
            <a:avLst/>
            <a:gdLst/>
            <a:ahLst/>
            <a:cxnLst/>
            <a:rect l="l" t="t" r="r" b="b"/>
            <a:pathLst>
              <a:path w="1550034" h="247014">
                <a:moveTo>
                  <a:pt x="0" y="0"/>
                </a:moveTo>
                <a:lnTo>
                  <a:pt x="1549907" y="0"/>
                </a:lnTo>
                <a:lnTo>
                  <a:pt x="1549907" y="246887"/>
                </a:lnTo>
                <a:lnTo>
                  <a:pt x="0" y="246887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31497" y="2929318"/>
            <a:ext cx="66675" cy="237490"/>
          </a:xfrm>
          <a:custGeom>
            <a:avLst/>
            <a:gdLst/>
            <a:ahLst/>
            <a:cxnLst/>
            <a:rect l="l" t="t" r="r" b="b"/>
            <a:pathLst>
              <a:path w="66675" h="237489">
                <a:moveTo>
                  <a:pt x="66522" y="237439"/>
                </a:moveTo>
                <a:lnTo>
                  <a:pt x="0" y="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98227" y="2868165"/>
            <a:ext cx="73660" cy="83820"/>
          </a:xfrm>
          <a:custGeom>
            <a:avLst/>
            <a:gdLst/>
            <a:ahLst/>
            <a:cxnLst/>
            <a:rect l="l" t="t" r="r" b="b"/>
            <a:pathLst>
              <a:path w="73659" h="83819">
                <a:moveTo>
                  <a:pt x="16129" y="0"/>
                </a:moveTo>
                <a:lnTo>
                  <a:pt x="0" y="83654"/>
                </a:lnTo>
                <a:lnTo>
                  <a:pt x="73380" y="63106"/>
                </a:lnTo>
                <a:lnTo>
                  <a:pt x="161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516623" y="2522220"/>
            <a:ext cx="4567555" cy="32321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25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dirty="0" sz="1500" b="1">
                <a:solidFill>
                  <a:srgbClr val="FF0000"/>
                </a:solidFill>
                <a:latin typeface="맑은 고딕"/>
                <a:cs typeface="맑은 고딕"/>
              </a:rPr>
              <a:t>선택 옵션 중 “선택안함” =&gt; “인쇄 없음”으로</a:t>
            </a:r>
            <a:r>
              <a:rPr dirty="0" sz="1500" spc="-10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500" b="1">
                <a:solidFill>
                  <a:srgbClr val="FF0000"/>
                </a:solidFill>
                <a:latin typeface="맑은 고딕"/>
                <a:cs typeface="맑은 고딕"/>
              </a:rPr>
              <a:t>변경</a:t>
            </a:r>
            <a:endParaRPr sz="15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772" y="600456"/>
            <a:ext cx="1112672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59473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기프트세트 주문정보 표시</a:t>
            </a:r>
            <a:r>
              <a:rPr dirty="0" sz="2000" spc="-11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문제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3000" y="4942332"/>
            <a:ext cx="6975475" cy="147828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805" marR="154940" indent="635">
              <a:lnSpc>
                <a:spcPct val="100000"/>
              </a:lnSpc>
              <a:spcBef>
                <a:spcPts val="325"/>
              </a:spcBef>
              <a:buChar char="-"/>
              <a:tabLst>
                <a:tab pos="2673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커스터마이징 기프트세트를 주문했는데, 주문정보에는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세트라는  말이 없고 개별 상품을 구매한 것처럼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나옴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90170" marR="268605" indent="635">
              <a:lnSpc>
                <a:spcPct val="100000"/>
              </a:lnSpc>
              <a:buChar char="-"/>
              <a:tabLst>
                <a:tab pos="2667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기프트 세트 상품명이 표시되고, 세트 단가, 인쇄비용,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구성품으  로 위 품목을 표시해줘야</a:t>
            </a:r>
            <a:r>
              <a:rPr dirty="0" sz="1800" spc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8933" y="2274570"/>
            <a:ext cx="2824480" cy="2489200"/>
          </a:xfrm>
          <a:custGeom>
            <a:avLst/>
            <a:gdLst/>
            <a:ahLst/>
            <a:cxnLst/>
            <a:rect l="l" t="t" r="r" b="b"/>
            <a:pathLst>
              <a:path w="2824479" h="2489200">
                <a:moveTo>
                  <a:pt x="0" y="0"/>
                </a:moveTo>
                <a:lnTo>
                  <a:pt x="2823972" y="0"/>
                </a:lnTo>
                <a:lnTo>
                  <a:pt x="2823972" y="2488692"/>
                </a:lnTo>
                <a:lnTo>
                  <a:pt x="0" y="248869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310" y="1738527"/>
            <a:ext cx="11503531" cy="3206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109871"/>
            <a:ext cx="33127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기프트세트 200개 이상일 경우 수량</a:t>
            </a:r>
            <a:r>
              <a:rPr dirty="0" sz="1400" spc="-13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표시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37469" y="3161538"/>
            <a:ext cx="1606550" cy="993775"/>
          </a:xfrm>
          <a:custGeom>
            <a:avLst/>
            <a:gdLst/>
            <a:ahLst/>
            <a:cxnLst/>
            <a:rect l="l" t="t" r="r" b="b"/>
            <a:pathLst>
              <a:path w="1606550" h="993775">
                <a:moveTo>
                  <a:pt x="0" y="0"/>
                </a:moveTo>
                <a:lnTo>
                  <a:pt x="1606296" y="0"/>
                </a:lnTo>
                <a:lnTo>
                  <a:pt x="1606296" y="993648"/>
                </a:lnTo>
                <a:lnTo>
                  <a:pt x="0" y="99364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23476" y="4251959"/>
            <a:ext cx="2452370" cy="646430"/>
          </a:xfrm>
          <a:custGeom>
            <a:avLst/>
            <a:gdLst/>
            <a:ahLst/>
            <a:cxnLst/>
            <a:rect l="l" t="t" r="r" b="b"/>
            <a:pathLst>
              <a:path w="2452370" h="646429">
                <a:moveTo>
                  <a:pt x="0" y="0"/>
                </a:moveTo>
                <a:lnTo>
                  <a:pt x="2452116" y="0"/>
                </a:lnTo>
                <a:lnTo>
                  <a:pt x="2452116" y="646176"/>
                </a:lnTo>
                <a:lnTo>
                  <a:pt x="0" y="646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601293" y="4280530"/>
            <a:ext cx="22447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글씨가 뭉개져서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사라  져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보인다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8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055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513207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디자인 에디터 템플릿 팝업창 뜨는 기능</a:t>
            </a:r>
            <a:r>
              <a:rPr dirty="0" sz="2000" spc="-12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6659" y="4602479"/>
            <a:ext cx="4569460" cy="203200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0640" rIns="0" bIns="0" rtlCol="0" vert="horz">
            <a:spAutoFit/>
          </a:bodyPr>
          <a:lstStyle/>
          <a:p>
            <a:pPr marL="91440" marR="127635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템플릿에서, 다른 템플릿 확인하기 위해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클  릭하면 계속 이창이 나와서 몹시</a:t>
            </a:r>
            <a:r>
              <a:rPr dirty="0" sz="1800" spc="-5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불편함.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90170" marR="97155" indent="63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수정 없이 템플릿을 클릭할 때에는 이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팝업  창이 안나오고, 템플릿을 열어서 뭔가 수정  한 다음에 템플릿을 클릭했을 때만 팝업창  나오도록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하기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2820" y="420623"/>
            <a:ext cx="5000243" cy="6016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109871"/>
            <a:ext cx="24993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주문페이지 – 선물용 옵션</a:t>
            </a:r>
            <a:r>
              <a:rPr dirty="0" sz="1400" spc="-12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선택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3166" y="1428750"/>
            <a:ext cx="1402080" cy="2585085"/>
          </a:xfrm>
          <a:custGeom>
            <a:avLst/>
            <a:gdLst/>
            <a:ahLst/>
            <a:cxnLst/>
            <a:rect l="l" t="t" r="r" b="b"/>
            <a:pathLst>
              <a:path w="1402079" h="2585085">
                <a:moveTo>
                  <a:pt x="0" y="0"/>
                </a:moveTo>
                <a:lnTo>
                  <a:pt x="1402080" y="0"/>
                </a:lnTo>
                <a:lnTo>
                  <a:pt x="1402080" y="2584704"/>
                </a:lnTo>
                <a:lnTo>
                  <a:pt x="0" y="258470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4659" y="1457059"/>
            <a:ext cx="28879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선물포장 옵션이 ‘중복’</a:t>
            </a:r>
            <a:r>
              <a:rPr dirty="0" spc="-105"/>
              <a:t> </a:t>
            </a:r>
            <a:r>
              <a:rPr dirty="0"/>
              <a:t>선택  되면</a:t>
            </a:r>
            <a:r>
              <a:rPr dirty="0" spc="-5"/>
              <a:t> </a:t>
            </a:r>
            <a:r>
              <a:rPr dirty="0"/>
              <a:t>안된다.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4887" y="2007223"/>
            <a:ext cx="28054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- 둘 중 하나만 선택 할 수 있도록</a:t>
            </a:r>
            <a:r>
              <a:rPr dirty="0" sz="12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라디오  박스로 변경해야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함.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698" y="569416"/>
            <a:ext cx="59645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Many </a:t>
            </a:r>
            <a:r>
              <a:rPr dirty="0" sz="2400" spc="-5" b="1">
                <a:solidFill>
                  <a:srgbClr val="000000"/>
                </a:solidFill>
                <a:latin typeface="맑은 고딕"/>
                <a:cs typeface="맑은 고딕"/>
              </a:rPr>
              <a:t>Thanks </a:t>
            </a: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미완성된 주요 기능 요약 -</a:t>
            </a:r>
            <a:r>
              <a:rPr dirty="0" sz="2400" spc="-6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297" y="1197093"/>
            <a:ext cx="10598150" cy="496316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6510" indent="2540">
              <a:lnSpc>
                <a:spcPct val="100000"/>
              </a:lnSpc>
              <a:spcBef>
                <a:spcPts val="1180"/>
              </a:spcBef>
              <a:buChar char="-"/>
              <a:tabLst>
                <a:tab pos="194945" algn="l"/>
              </a:tabLst>
            </a:pPr>
            <a:r>
              <a:rPr dirty="0" sz="1800">
                <a:latin typeface="맑은 고딕"/>
                <a:cs typeface="맑은 고딕"/>
              </a:rPr>
              <a:t>고객별 매출 데이터 집계 : 누적 구매횟수, 누적 구매금액, 고객정보에서 구입 이력 링크로</a:t>
            </a:r>
            <a:r>
              <a:rPr dirty="0" sz="1800" spc="-3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확인</a:t>
            </a:r>
            <a:endParaRPr sz="1800">
              <a:latin typeface="맑은 고딕"/>
              <a:cs typeface="맑은 고딕"/>
            </a:endParaRPr>
          </a:p>
          <a:p>
            <a:pPr marL="193675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94310" algn="l"/>
              </a:tabLst>
            </a:pPr>
            <a:r>
              <a:rPr dirty="0" sz="1800">
                <a:latin typeface="맑은 고딕"/>
                <a:cs typeface="맑은 고딕"/>
              </a:rPr>
              <a:t>상품 주문 수량별 가격 설정, 복사해서 상품 추가하기, 메인 메뉴별로 태그 구분해서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설정</a:t>
            </a:r>
            <a:endParaRPr sz="1800">
              <a:latin typeface="맑은 고딕"/>
              <a:cs typeface="맑은 고딕"/>
            </a:endParaRPr>
          </a:p>
          <a:p>
            <a:pPr marL="193040" indent="-175895">
              <a:lnSpc>
                <a:spcPct val="100000"/>
              </a:lnSpc>
              <a:spcBef>
                <a:spcPts val="1080"/>
              </a:spcBef>
              <a:buChar char="-"/>
              <a:tabLst>
                <a:tab pos="193675" algn="l"/>
              </a:tabLst>
            </a:pPr>
            <a:r>
              <a:rPr dirty="0" sz="1800">
                <a:latin typeface="맑은 고딕"/>
                <a:cs typeface="맑은 고딕"/>
              </a:rPr>
              <a:t>주문 프로세스 단계별 관리자와 고객에게 자동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알림</a:t>
            </a:r>
            <a:endParaRPr sz="1800">
              <a:latin typeface="맑은 고딕"/>
              <a:cs typeface="맑은 고딕"/>
            </a:endParaRPr>
          </a:p>
          <a:p>
            <a:pPr marL="16510" marR="5080" indent="635">
              <a:lnSpc>
                <a:spcPct val="150000"/>
              </a:lnSpc>
              <a:buChar char="-"/>
              <a:tabLst>
                <a:tab pos="193040" algn="l"/>
              </a:tabLst>
            </a:pPr>
            <a:r>
              <a:rPr dirty="0" sz="1800">
                <a:latin typeface="맑은 고딕"/>
                <a:cs typeface="맑은 고딕"/>
              </a:rPr>
              <a:t>견적서 저장 : 견적서는 회사에서 발행한 문서이므로 고객이 생성한 견적서가 서버에 저장되고</a:t>
            </a:r>
            <a:r>
              <a:rPr dirty="0" sz="1800" spc="-8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관리자  프로그램에서 확인할 수 있어야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됨</a:t>
            </a:r>
            <a:endParaRPr sz="1800">
              <a:latin typeface="맑은 고딕"/>
              <a:cs typeface="맑은 고딕"/>
            </a:endParaRPr>
          </a:p>
          <a:p>
            <a:pPr marL="191135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91770" algn="l"/>
              </a:tabLst>
            </a:pPr>
            <a:r>
              <a:rPr dirty="0" sz="1800">
                <a:latin typeface="맑은 고딕"/>
                <a:cs typeface="맑은 고딕"/>
              </a:rPr>
              <a:t>기프트 세트에서 미리 구성된 세트의 개별 구성품에 커스텀 디자인을 적용할 수 있어야</a:t>
            </a:r>
            <a:r>
              <a:rPr dirty="0" sz="1800" spc="-3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함</a:t>
            </a:r>
            <a:endParaRPr sz="1800">
              <a:latin typeface="맑은 고딕"/>
              <a:cs typeface="맑은 고딕"/>
            </a:endParaRPr>
          </a:p>
          <a:p>
            <a:pPr marL="19050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91135" algn="l"/>
              </a:tabLst>
            </a:pPr>
            <a:r>
              <a:rPr dirty="0" sz="1800">
                <a:latin typeface="맑은 고딕"/>
                <a:cs typeface="맑은 고딕"/>
              </a:rPr>
              <a:t>메인 메뉴 수정하는 방법 및 페이지 추가하는 방법 전달</a:t>
            </a:r>
            <a:endParaRPr sz="1800">
              <a:latin typeface="맑은 고딕"/>
              <a:cs typeface="맑은 고딕"/>
            </a:endParaRPr>
          </a:p>
          <a:p>
            <a:pPr marL="190500" indent="-175895">
              <a:lnSpc>
                <a:spcPct val="100000"/>
              </a:lnSpc>
              <a:spcBef>
                <a:spcPts val="1080"/>
              </a:spcBef>
              <a:buChar char="-"/>
              <a:tabLst>
                <a:tab pos="191135" algn="l"/>
              </a:tabLst>
            </a:pPr>
            <a:r>
              <a:rPr dirty="0" sz="1800">
                <a:latin typeface="맑은 고딕"/>
                <a:cs typeface="맑은 고딕"/>
              </a:rPr>
              <a:t>비회원도 디자인 에디터 맛보기로 사용할 수 있게 수정. 이미지 편집 버튼은 회원</a:t>
            </a:r>
            <a:r>
              <a:rPr dirty="0" sz="1800" spc="-2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전용</a:t>
            </a:r>
            <a:endParaRPr sz="1800">
              <a:latin typeface="맑은 고딕"/>
              <a:cs typeface="맑은 고딕"/>
            </a:endParaRPr>
          </a:p>
          <a:p>
            <a:pPr marL="189865" indent="-175895">
              <a:lnSpc>
                <a:spcPct val="100000"/>
              </a:lnSpc>
              <a:spcBef>
                <a:spcPts val="1080"/>
              </a:spcBef>
              <a:buChar char="-"/>
              <a:tabLst>
                <a:tab pos="189865" algn="l"/>
              </a:tabLst>
            </a:pPr>
            <a:r>
              <a:rPr dirty="0" sz="1800">
                <a:latin typeface="맑은 고딕"/>
                <a:cs typeface="맑은 고딕"/>
              </a:rPr>
              <a:t>소셜미디어로 로그인 하는 경우와 일반회원 가입했을 때 아이디 이중으로 생성되는 문제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해결</a:t>
            </a:r>
            <a:endParaRPr sz="1800">
              <a:latin typeface="맑은 고딕"/>
              <a:cs typeface="맑은 고딕"/>
            </a:endParaRPr>
          </a:p>
          <a:p>
            <a:pPr marL="188595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89230" algn="l"/>
              </a:tabLst>
            </a:pPr>
            <a:r>
              <a:rPr dirty="0" sz="1800">
                <a:latin typeface="맑은 고딕"/>
                <a:cs typeface="맑은 고딕"/>
              </a:rPr>
              <a:t>기프트 아이템에서, 기프트아이템 목록에는 보이지 않고 미리 구성하는 세트에만 사용하는 기능</a:t>
            </a:r>
            <a:r>
              <a:rPr dirty="0" sz="1800" spc="-7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필요</a:t>
            </a:r>
            <a:endParaRPr sz="1800">
              <a:latin typeface="맑은 고딕"/>
              <a:cs typeface="맑은 고딕"/>
            </a:endParaRPr>
          </a:p>
          <a:p>
            <a:pPr marL="18796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88595" algn="l"/>
              </a:tabLst>
            </a:pPr>
            <a:r>
              <a:rPr dirty="0" sz="1800">
                <a:latin typeface="맑은 고딕"/>
                <a:cs typeface="맑은 고딕"/>
              </a:rPr>
              <a:t>네이버페이로 결제 설정. 네이버페이 쪽에는 승인 처리 되어 있음</a:t>
            </a:r>
            <a:endParaRPr sz="1800">
              <a:latin typeface="맑은 고딕"/>
              <a:cs typeface="맑은 고딕"/>
            </a:endParaRPr>
          </a:p>
          <a:p>
            <a:pPr marL="18796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88595" algn="l"/>
              </a:tabLst>
            </a:pPr>
            <a:r>
              <a:rPr dirty="0" sz="1800">
                <a:latin typeface="맑은 고딕"/>
                <a:cs typeface="맑은 고딕"/>
              </a:rPr>
              <a:t>알림톡 설정하기 : 채널톡과 연동시키기. 채널톡에서 알림톡 설정하는 메뉴얼은</a:t>
            </a:r>
            <a:r>
              <a:rPr dirty="0" sz="1800" spc="-2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전달했음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768" y="600456"/>
            <a:ext cx="1112672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5195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453453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감사패 상세보기 모델명 표시 방식</a:t>
            </a:r>
            <a:r>
              <a:rPr dirty="0" sz="2000" spc="-114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0955" y="3948684"/>
            <a:ext cx="6082665" cy="1478280"/>
          </a:xfrm>
          <a:custGeom>
            <a:avLst/>
            <a:gdLst/>
            <a:ahLst/>
            <a:cxnLst/>
            <a:rect l="l" t="t" r="r" b="b"/>
            <a:pathLst>
              <a:path w="6082665" h="1478279">
                <a:moveTo>
                  <a:pt x="0" y="0"/>
                </a:moveTo>
                <a:lnTo>
                  <a:pt x="6082284" y="0"/>
                </a:lnTo>
                <a:lnTo>
                  <a:pt x="6082284" y="1478280"/>
                </a:lnTo>
                <a:lnTo>
                  <a:pt x="0" y="14782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90955" y="3977566"/>
            <a:ext cx="608266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805" marR="14605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- 주문한 상품을 표시하는 방식에서 모델명이</a:t>
            </a:r>
            <a:r>
              <a:rPr dirty="0" sz="18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중요하므로  모델명이 앞에 오도록 수정</a:t>
            </a:r>
            <a:r>
              <a:rPr dirty="0" sz="1800" spc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: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무료 인쇄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(삿갓액자_Dark)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=&gt;</a:t>
            </a:r>
            <a:endParaRPr sz="18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삿갓액자_Dark(무료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인쇄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포함)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76338" y="3876294"/>
            <a:ext cx="2585085" cy="561340"/>
          </a:xfrm>
          <a:custGeom>
            <a:avLst/>
            <a:gdLst/>
            <a:ahLst/>
            <a:cxnLst/>
            <a:rect l="l" t="t" r="r" b="b"/>
            <a:pathLst>
              <a:path w="2585084" h="561339">
                <a:moveTo>
                  <a:pt x="0" y="0"/>
                </a:moveTo>
                <a:lnTo>
                  <a:pt x="2584704" y="0"/>
                </a:lnTo>
                <a:lnTo>
                  <a:pt x="2584704" y="560831"/>
                </a:lnTo>
                <a:lnTo>
                  <a:pt x="0" y="56083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47688" y="4155947"/>
            <a:ext cx="628650" cy="255270"/>
          </a:xfrm>
          <a:custGeom>
            <a:avLst/>
            <a:gdLst/>
            <a:ahLst/>
            <a:cxnLst/>
            <a:rect l="l" t="t" r="r" b="b"/>
            <a:pathLst>
              <a:path w="628650" h="255270">
                <a:moveTo>
                  <a:pt x="0" y="255041"/>
                </a:moveTo>
                <a:lnTo>
                  <a:pt x="628154" y="0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8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055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7670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9012" y="229034"/>
            <a:ext cx="33064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맑은 고딕"/>
                <a:cs typeface="맑은 고딕"/>
              </a:rPr>
              <a:t>디자인 에디터 수정 –</a:t>
            </a:r>
            <a:r>
              <a:rPr dirty="0" sz="2000" spc="-110" b="1">
                <a:latin typeface="맑은 고딕"/>
                <a:cs typeface="맑은 고딕"/>
              </a:rPr>
              <a:t> </a:t>
            </a:r>
            <a:r>
              <a:rPr dirty="0" sz="2000" b="1">
                <a:latin typeface="맑은 고딕"/>
                <a:cs typeface="맑은 고딕"/>
              </a:rPr>
              <a:t>소제목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0023" y="2589276"/>
            <a:ext cx="5553710" cy="6464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805" marR="158115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디자인 에디터에 나오는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제목/문구와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본문을</a:t>
            </a:r>
            <a:r>
              <a:rPr dirty="0" sz="1800" spc="-6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공용으  로 써야 한다면 ‘본문’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=&gt;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‘감사편지’로</a:t>
            </a:r>
            <a:r>
              <a:rPr dirty="0" sz="1800" spc="-5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변경하기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2566" y="2175510"/>
            <a:ext cx="565785" cy="504825"/>
          </a:xfrm>
          <a:custGeom>
            <a:avLst/>
            <a:gdLst/>
            <a:ahLst/>
            <a:cxnLst/>
            <a:rect l="l" t="t" r="r" b="b"/>
            <a:pathLst>
              <a:path w="565785" h="504825">
                <a:moveTo>
                  <a:pt x="0" y="0"/>
                </a:moveTo>
                <a:lnTo>
                  <a:pt x="565404" y="0"/>
                </a:lnTo>
                <a:lnTo>
                  <a:pt x="565404" y="504443"/>
                </a:lnTo>
                <a:lnTo>
                  <a:pt x="0" y="504443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1307"/>
            <a:ext cx="12191987" cy="5894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34205" y="5711190"/>
            <a:ext cx="1012190" cy="806450"/>
          </a:xfrm>
          <a:custGeom>
            <a:avLst/>
            <a:gdLst/>
            <a:ahLst/>
            <a:cxnLst/>
            <a:rect l="l" t="t" r="r" b="b"/>
            <a:pathLst>
              <a:path w="1012189" h="806450">
                <a:moveTo>
                  <a:pt x="0" y="0"/>
                </a:moveTo>
                <a:lnTo>
                  <a:pt x="1011936" y="0"/>
                </a:lnTo>
                <a:lnTo>
                  <a:pt x="1011936" y="806196"/>
                </a:lnTo>
                <a:lnTo>
                  <a:pt x="0" y="80619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75353" y="2648460"/>
            <a:ext cx="66249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/>
              <a:t>기업회원 가입 : ‘사업장 주소’가 필수 항목이 아닌데 기입하지</a:t>
            </a:r>
            <a:r>
              <a:rPr dirty="0" spc="-95"/>
              <a:t> </a:t>
            </a:r>
            <a:r>
              <a:rPr dirty="0"/>
              <a:t>않  으면 가입이 되지</a:t>
            </a:r>
            <a:r>
              <a:rPr dirty="0" spc="-10"/>
              <a:t> </a:t>
            </a:r>
            <a:r>
              <a:rPr dirty="0"/>
              <a:t>않는다.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113347"/>
            <a:ext cx="36449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기업회원 가입 : 사업장 주소 미기입</a:t>
            </a:r>
            <a:r>
              <a:rPr dirty="0" sz="1400" spc="-13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가입불가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5904" y="2016252"/>
            <a:ext cx="3447287" cy="3419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4382" y="3070098"/>
            <a:ext cx="1126490" cy="360045"/>
          </a:xfrm>
          <a:custGeom>
            <a:avLst/>
            <a:gdLst/>
            <a:ahLst/>
            <a:cxnLst/>
            <a:rect l="l" t="t" r="r" b="b"/>
            <a:pathLst>
              <a:path w="1126489" h="360045">
                <a:moveTo>
                  <a:pt x="0" y="0"/>
                </a:moveTo>
                <a:lnTo>
                  <a:pt x="1126236" y="0"/>
                </a:lnTo>
                <a:lnTo>
                  <a:pt x="1126236" y="359663"/>
                </a:lnTo>
                <a:lnTo>
                  <a:pt x="0" y="359663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38371" y="1658772"/>
            <a:ext cx="32893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주말 및 공휴일 휴무 로 바꾸어야</a:t>
            </a:r>
            <a:r>
              <a:rPr dirty="0" sz="1400" spc="-13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합니다.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360" y="146541"/>
            <a:ext cx="18389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맑은 고딕"/>
                <a:cs typeface="맑은 고딕"/>
              </a:rPr>
              <a:t>2-21 </a:t>
            </a:r>
            <a:r>
              <a:rPr dirty="0" sz="1400" b="1">
                <a:latin typeface="맑은 고딕"/>
                <a:cs typeface="맑은 고딕"/>
              </a:rPr>
              <a:t>풋터 맞춤법</a:t>
            </a:r>
            <a:r>
              <a:rPr dirty="0" sz="1400" spc="-10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9768"/>
            <a:ext cx="12192000" cy="599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40873" y="340613"/>
            <a:ext cx="1012190" cy="805180"/>
          </a:xfrm>
          <a:custGeom>
            <a:avLst/>
            <a:gdLst/>
            <a:ahLst/>
            <a:cxnLst/>
            <a:rect l="l" t="t" r="r" b="b"/>
            <a:pathLst>
              <a:path w="1012190" h="805180">
                <a:moveTo>
                  <a:pt x="0" y="0"/>
                </a:moveTo>
                <a:lnTo>
                  <a:pt x="1011935" y="0"/>
                </a:lnTo>
                <a:lnTo>
                  <a:pt x="1011935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55670" y="4176521"/>
            <a:ext cx="6870700" cy="806450"/>
          </a:xfrm>
          <a:custGeom>
            <a:avLst/>
            <a:gdLst/>
            <a:ahLst/>
            <a:cxnLst/>
            <a:rect l="l" t="t" r="r" b="b"/>
            <a:pathLst>
              <a:path w="6870700" h="806450">
                <a:moveTo>
                  <a:pt x="0" y="0"/>
                </a:moveTo>
                <a:lnTo>
                  <a:pt x="6870192" y="0"/>
                </a:lnTo>
                <a:lnTo>
                  <a:pt x="6870192" y="806195"/>
                </a:lnTo>
                <a:lnTo>
                  <a:pt x="0" y="806195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41193" y="1263121"/>
            <a:ext cx="6596380" cy="9417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/>
              <a:t>커스텀 기프트 세트를 구매할 때, 장바구니에 있는 상품과 같이  구매할 수 없다. </a:t>
            </a:r>
            <a:r>
              <a:rPr dirty="0" sz="1200"/>
              <a:t>다른 기프트 아이템이나 감사패는 결제 페이지에서 이탈해도 장바구니  에 상품이 남아 있으나, 커스텀 아이템은 결제페이지에서 이탈하면 에디팅이 끝난 상품이라도</a:t>
            </a:r>
            <a:r>
              <a:rPr dirty="0" sz="1200" spc="-95"/>
              <a:t> </a:t>
            </a:r>
            <a:r>
              <a:rPr dirty="0" sz="1200"/>
              <a:t>장  바구니에 남아있지 않다.</a:t>
            </a:r>
            <a:endParaRPr sz="1200"/>
          </a:p>
        </p:txBody>
      </p:sp>
      <p:sp>
        <p:nvSpPr>
          <p:cNvPr id="6" name="object 6"/>
          <p:cNvSpPr txBox="1"/>
          <p:nvPr/>
        </p:nvSpPr>
        <p:spPr>
          <a:xfrm>
            <a:off x="78739" y="113347"/>
            <a:ext cx="65131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기프트세트 및 디자인 의뢰하기 상품 구매중 이탈시 장바구니로 인도 안되는</a:t>
            </a:r>
            <a:r>
              <a:rPr dirty="0" sz="1400" spc="-16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8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198247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견적서 화면</a:t>
            </a:r>
            <a:r>
              <a:rPr dirty="0" sz="2000" spc="-10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0760" y="3569208"/>
            <a:ext cx="7321550" cy="2585085"/>
          </a:xfrm>
          <a:custGeom>
            <a:avLst/>
            <a:gdLst/>
            <a:ahLst/>
            <a:cxnLst/>
            <a:rect l="l" t="t" r="r" b="b"/>
            <a:pathLst>
              <a:path w="7321550" h="2585085">
                <a:moveTo>
                  <a:pt x="0" y="0"/>
                </a:moveTo>
                <a:lnTo>
                  <a:pt x="7321296" y="0"/>
                </a:lnTo>
                <a:lnTo>
                  <a:pt x="7321296" y="2584704"/>
                </a:lnTo>
                <a:lnTo>
                  <a:pt x="0" y="25847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90403" y="5509880"/>
            <a:ext cx="69850" cy="30416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7054" y="1965198"/>
            <a:ext cx="7256145" cy="1407160"/>
          </a:xfrm>
          <a:custGeom>
            <a:avLst/>
            <a:gdLst/>
            <a:ahLst/>
            <a:cxnLst/>
            <a:rect l="l" t="t" r="r" b="b"/>
            <a:pathLst>
              <a:path w="7256145" h="1407160">
                <a:moveTo>
                  <a:pt x="0" y="0"/>
                </a:moveTo>
                <a:lnTo>
                  <a:pt x="7255764" y="0"/>
                </a:lnTo>
                <a:lnTo>
                  <a:pt x="7255764" y="1406652"/>
                </a:lnTo>
                <a:lnTo>
                  <a:pt x="0" y="140665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74585" y="5987034"/>
            <a:ext cx="1176655" cy="518159"/>
          </a:xfrm>
          <a:custGeom>
            <a:avLst/>
            <a:gdLst/>
            <a:ahLst/>
            <a:cxnLst/>
            <a:rect l="l" t="t" r="r" b="b"/>
            <a:pathLst>
              <a:path w="1176654" h="518159">
                <a:moveTo>
                  <a:pt x="0" y="0"/>
                </a:moveTo>
                <a:lnTo>
                  <a:pt x="1176527" y="0"/>
                </a:lnTo>
                <a:lnTo>
                  <a:pt x="1176527" y="518159"/>
                </a:lnTo>
                <a:lnTo>
                  <a:pt x="0" y="51815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347871" y="3597144"/>
            <a:ext cx="6455410" cy="279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견적정보의 빈칸들 정보 나오도록 하기</a:t>
            </a:r>
            <a:endParaRPr sz="1800">
              <a:latin typeface="맑은 고딕"/>
              <a:cs typeface="맑은 고딕"/>
            </a:endParaRPr>
          </a:p>
          <a:p>
            <a:pPr marL="1397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견적번호 :</a:t>
            </a:r>
            <a:r>
              <a:rPr dirty="0" sz="1800" spc="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MT-20211229(오늘날짜)-01(오늘일련번호)</a:t>
            </a:r>
            <a:endParaRPr sz="1800">
              <a:latin typeface="맑은 고딕"/>
              <a:cs typeface="맑은 고딕"/>
            </a:endParaRPr>
          </a:p>
          <a:p>
            <a:pPr marL="13335" marR="2536825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주문자 : 로그인한 사람 이름 +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고객님  견적일자 : 2021. 12. 29(오늘</a:t>
            </a:r>
            <a:r>
              <a:rPr dirty="0" sz="18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날짜)</a:t>
            </a:r>
            <a:endParaRPr sz="1800">
              <a:latin typeface="맑은 고딕"/>
              <a:cs typeface="맑은 고딕"/>
            </a:endParaRPr>
          </a:p>
          <a:p>
            <a:pPr marL="13335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견적금액 : \7,000원(부가세 포함) 부가세 포함 글자</a:t>
            </a:r>
            <a:r>
              <a:rPr dirty="0" sz="1800" spc="-6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넣기</a:t>
            </a:r>
            <a:endParaRPr sz="1800">
              <a:latin typeface="맑은 고딕"/>
              <a:cs typeface="맑은 고딕"/>
            </a:endParaRPr>
          </a:p>
          <a:p>
            <a:pPr marL="188595" indent="-175260">
              <a:lnSpc>
                <a:spcPct val="100000"/>
              </a:lnSpc>
              <a:spcBef>
                <a:spcPts val="2160"/>
              </a:spcBef>
              <a:buChar char="-"/>
              <a:tabLst>
                <a:tab pos="18923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도장 크기 50% 줄이고 이름 옆에</a:t>
            </a:r>
            <a:r>
              <a:rPr dirty="0" sz="1800" spc="-3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넣기</a:t>
            </a:r>
            <a:endParaRPr sz="1800">
              <a:latin typeface="맑은 고딕"/>
              <a:cs typeface="맑은 고딕"/>
            </a:endParaRPr>
          </a:p>
          <a:p>
            <a:pPr marL="187960" indent="-175260">
              <a:lnSpc>
                <a:spcPct val="100000"/>
              </a:lnSpc>
              <a:buChar char="-"/>
              <a:tabLst>
                <a:tab pos="1885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공유하기 버튼 추가 : 카톡과 이메일 공유만 추가(컴퓨존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예시</a:t>
            </a:r>
            <a:endParaRPr sz="1800">
              <a:latin typeface="맑은 고딕"/>
              <a:cs typeface="맑은 고딕"/>
            </a:endParaRPr>
          </a:p>
          <a:p>
            <a:pPr marL="187960" indent="-175260">
              <a:lnSpc>
                <a:spcPct val="100000"/>
              </a:lnSpc>
              <a:buChar char="-"/>
              <a:tabLst>
                <a:tab pos="1885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주소 아래에 쇼핑몰 주소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추가</a:t>
            </a:r>
            <a:endParaRPr sz="1800">
              <a:latin typeface="맑은 고딕"/>
              <a:cs typeface="맑은 고딕"/>
            </a:endParaRPr>
          </a:p>
          <a:p>
            <a:pPr algn="r" marR="776605">
              <a:lnSpc>
                <a:spcPct val="100000"/>
              </a:lnSpc>
              <a:spcBef>
                <a:spcPts val="195"/>
              </a:spcBef>
            </a:pPr>
            <a:r>
              <a:rPr dirty="0" sz="1800">
                <a:latin typeface="맑은 고딕"/>
                <a:cs typeface="맑은 고딕"/>
              </a:rPr>
              <a:t>공유하기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67571" y="4069079"/>
            <a:ext cx="1993391" cy="1708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4340" y="600456"/>
            <a:ext cx="1112672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9768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462343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디자인 의뢰하기 에디터 창 에러 및</a:t>
            </a:r>
            <a:r>
              <a:rPr dirty="0" sz="2000" spc="-12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71559" y="1533144"/>
            <a:ext cx="3327400" cy="1754505"/>
          </a:xfrm>
          <a:custGeom>
            <a:avLst/>
            <a:gdLst/>
            <a:ahLst/>
            <a:cxnLst/>
            <a:rect l="l" t="t" r="r" b="b"/>
            <a:pathLst>
              <a:path w="3327400" h="1754504">
                <a:moveTo>
                  <a:pt x="0" y="0"/>
                </a:moveTo>
                <a:lnTo>
                  <a:pt x="3326892" y="0"/>
                </a:lnTo>
                <a:lnTo>
                  <a:pt x="3326892" y="1754124"/>
                </a:lnTo>
                <a:lnTo>
                  <a:pt x="0" y="17541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748772" y="1561458"/>
            <a:ext cx="309372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이 화면은 디자인 의뢰하기에  공통적으로 쓰이는 창이므로  감사패 이미지 대신 다른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이미  지로 교체하려고</a:t>
            </a:r>
            <a:r>
              <a:rPr dirty="0" sz="18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함.</a:t>
            </a:r>
            <a:endParaRPr sz="18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이미지 크기와 파일 경로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알려  주면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교체할게요.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43905" y="1264158"/>
            <a:ext cx="3101340" cy="4048125"/>
          </a:xfrm>
          <a:custGeom>
            <a:avLst/>
            <a:gdLst/>
            <a:ahLst/>
            <a:cxnLst/>
            <a:rect l="l" t="t" r="r" b="b"/>
            <a:pathLst>
              <a:path w="3101340" h="4048125">
                <a:moveTo>
                  <a:pt x="0" y="0"/>
                </a:moveTo>
                <a:lnTo>
                  <a:pt x="3101340" y="0"/>
                </a:lnTo>
                <a:lnTo>
                  <a:pt x="3101340" y="4047744"/>
                </a:lnTo>
                <a:lnTo>
                  <a:pt x="0" y="404774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64735" y="6451822"/>
            <a:ext cx="35915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FF0000"/>
                </a:solidFill>
                <a:latin typeface="맑은 고딕"/>
                <a:cs typeface="맑은 고딕"/>
              </a:rPr>
              <a:t>친환경 문구 세트 - 아이디어 노트, 원목 큐브자석, 원목</a:t>
            </a:r>
            <a:r>
              <a:rPr dirty="0" sz="1000" spc="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000" spc="-5" b="1">
                <a:solidFill>
                  <a:srgbClr val="FF0000"/>
                </a:solidFill>
                <a:latin typeface="맑은 고딕"/>
                <a:cs typeface="맑은 고딕"/>
              </a:rPr>
              <a:t>책갈피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6405" y="6340602"/>
            <a:ext cx="3778250" cy="407034"/>
          </a:xfrm>
          <a:custGeom>
            <a:avLst/>
            <a:gdLst/>
            <a:ahLst/>
            <a:cxnLst/>
            <a:rect l="l" t="t" r="r" b="b"/>
            <a:pathLst>
              <a:path w="3778250" h="407034">
                <a:moveTo>
                  <a:pt x="0" y="0"/>
                </a:moveTo>
                <a:lnTo>
                  <a:pt x="3777996" y="0"/>
                </a:lnTo>
                <a:lnTo>
                  <a:pt x="3777996" y="406908"/>
                </a:lnTo>
                <a:lnTo>
                  <a:pt x="0" y="40690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72896" y="5745479"/>
            <a:ext cx="3996054" cy="370840"/>
          </a:xfrm>
          <a:custGeom>
            <a:avLst/>
            <a:gdLst/>
            <a:ahLst/>
            <a:cxnLst/>
            <a:rect l="l" t="t" r="r" b="b"/>
            <a:pathLst>
              <a:path w="3996054" h="370839">
                <a:moveTo>
                  <a:pt x="0" y="0"/>
                </a:moveTo>
                <a:lnTo>
                  <a:pt x="3995928" y="0"/>
                </a:lnTo>
                <a:lnTo>
                  <a:pt x="3995928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72896" y="5774602"/>
            <a:ext cx="39960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주문 상품명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표시하기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34233" y="6079997"/>
            <a:ext cx="0" cy="111760"/>
          </a:xfrm>
          <a:custGeom>
            <a:avLst/>
            <a:gdLst/>
            <a:ahLst/>
            <a:cxnLst/>
            <a:rect l="l" t="t" r="r" b="b"/>
            <a:pathLst>
              <a:path w="0" h="111760">
                <a:moveTo>
                  <a:pt x="0" y="0"/>
                </a:moveTo>
                <a:lnTo>
                  <a:pt x="0" y="111264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77077" y="617220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0"/>
                </a:moveTo>
                <a:lnTo>
                  <a:pt x="0" y="0"/>
                </a:lnTo>
                <a:lnTo>
                  <a:pt x="57150" y="114300"/>
                </a:lnTo>
                <a:lnTo>
                  <a:pt x="114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2722" y="2207514"/>
            <a:ext cx="1784985" cy="676910"/>
          </a:xfrm>
          <a:custGeom>
            <a:avLst/>
            <a:gdLst/>
            <a:ahLst/>
            <a:cxnLst/>
            <a:rect l="l" t="t" r="r" b="b"/>
            <a:pathLst>
              <a:path w="1784985" h="676910">
                <a:moveTo>
                  <a:pt x="0" y="0"/>
                </a:moveTo>
                <a:lnTo>
                  <a:pt x="1784603" y="0"/>
                </a:lnTo>
                <a:lnTo>
                  <a:pt x="1784603" y="676656"/>
                </a:lnTo>
                <a:lnTo>
                  <a:pt x="0" y="67665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75916" y="1161288"/>
            <a:ext cx="1998345" cy="452501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0640" rIns="0" bIns="0" rtlCol="0" vert="horz">
            <a:spAutoFit/>
          </a:bodyPr>
          <a:lstStyle/>
          <a:p>
            <a:pPr marL="91440" marR="86360">
              <a:lnSpc>
                <a:spcPct val="100000"/>
              </a:lnSpc>
              <a:spcBef>
                <a:spcPts val="320"/>
              </a:spcBef>
              <a:buChar char="-"/>
              <a:tabLst>
                <a:tab pos="2673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디자인 의뢰양  식 다운로드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안됨.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90170" marR="136525" indent="635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각 상품별로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디자  인 의뢰양식을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업  로드해야 하므로  개별 상품 관리  페이지에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.zip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파  일 첨부할 수 있  도록 해야</a:t>
            </a:r>
            <a:r>
              <a:rPr dirty="0" sz="1800" spc="-3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함.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89535" marR="180975" indent="635">
              <a:lnSpc>
                <a:spcPct val="100000"/>
              </a:lnSpc>
              <a:spcBef>
                <a:spcPts val="5"/>
              </a:spcBef>
              <a:buChar char="-"/>
              <a:tabLst>
                <a:tab pos="26606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업로드 파일</a:t>
            </a:r>
            <a:r>
              <a:rPr dirty="0" sz="18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형  식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doc, docx,  hwp, </a:t>
            </a:r>
            <a:r>
              <a:rPr dirty="0" sz="1800" spc="-35">
                <a:solidFill>
                  <a:srgbClr val="FF0000"/>
                </a:solidFill>
                <a:latin typeface="맑은 고딕"/>
                <a:cs typeface="맑은 고딕"/>
              </a:rPr>
              <a:t>pdf,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jpg, ai,  zip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파일 형식 지  원하기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5101" y="3089910"/>
            <a:ext cx="1784985" cy="1475740"/>
          </a:xfrm>
          <a:custGeom>
            <a:avLst/>
            <a:gdLst/>
            <a:ahLst/>
            <a:cxnLst/>
            <a:rect l="l" t="t" r="r" b="b"/>
            <a:pathLst>
              <a:path w="1784985" h="1475739">
                <a:moveTo>
                  <a:pt x="0" y="0"/>
                </a:moveTo>
                <a:lnTo>
                  <a:pt x="1784604" y="0"/>
                </a:lnTo>
                <a:lnTo>
                  <a:pt x="1784604" y="1475232"/>
                </a:lnTo>
                <a:lnTo>
                  <a:pt x="0" y="147523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8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055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93763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마이페이지 비밀번호 찾기 및</a:t>
            </a:r>
            <a:r>
              <a:rPr dirty="0" sz="2000" spc="-114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변경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7920" y="3441191"/>
            <a:ext cx="7312659" cy="3416935"/>
          </a:xfrm>
          <a:custGeom>
            <a:avLst/>
            <a:gdLst/>
            <a:ahLst/>
            <a:cxnLst/>
            <a:rect l="l" t="t" r="r" b="b"/>
            <a:pathLst>
              <a:path w="7312659" h="3416934">
                <a:moveTo>
                  <a:pt x="0" y="3416808"/>
                </a:moveTo>
                <a:lnTo>
                  <a:pt x="7312152" y="3416808"/>
                </a:lnTo>
                <a:lnTo>
                  <a:pt x="7312152" y="0"/>
                </a:lnTo>
                <a:lnTo>
                  <a:pt x="0" y="0"/>
                </a:lnTo>
                <a:lnTo>
                  <a:pt x="0" y="3416808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482814" y="3470127"/>
            <a:ext cx="7073900" cy="3317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 indent="1270">
              <a:lnSpc>
                <a:spcPct val="100000"/>
              </a:lnSpc>
              <a:spcBef>
                <a:spcPts val="100"/>
              </a:spcBef>
              <a:buChar char="-"/>
              <a:tabLst>
                <a:tab pos="19177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비밀번호 찾기에서 안내문구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수정</a:t>
            </a:r>
            <a:endParaRPr sz="1800">
              <a:latin typeface="맑은 고딕"/>
              <a:cs typeface="맑은 고딕"/>
            </a:endParaRPr>
          </a:p>
          <a:p>
            <a:pPr marL="15875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회원님의 비밀번호는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=&gt;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회원님의 임시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비밀번호는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4604" marR="5080" indent="635">
              <a:lnSpc>
                <a:spcPct val="100000"/>
              </a:lnSpc>
              <a:buChar char="-"/>
              <a:tabLst>
                <a:tab pos="1911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비밀번호 찾으면 임시 비번이 화면에만 출력이 되는데, 메일로도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발  송이 되어야 함. 화면이 다른 페이지로 넘어가면 찾을 수</a:t>
            </a:r>
            <a:r>
              <a:rPr dirty="0" sz="1800" spc="-3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189865" indent="-175895">
              <a:lnSpc>
                <a:spcPct val="100000"/>
              </a:lnSpc>
              <a:buChar char="-"/>
              <a:tabLst>
                <a:tab pos="18986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비밀번호 수정 화면에서 안내 문구</a:t>
            </a:r>
            <a:r>
              <a:rPr dirty="0" sz="18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수정</a:t>
            </a:r>
            <a:endParaRPr sz="1800">
              <a:latin typeface="맑은 고딕"/>
              <a:cs typeface="맑은 고딕"/>
            </a:endParaRPr>
          </a:p>
          <a:p>
            <a:pPr marL="1397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영문 대소문자, 숫자, 특수문자 중 3개 이상을 조합 8자리 이상</a:t>
            </a:r>
            <a:r>
              <a:rPr dirty="0" sz="1800" spc="-6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입력</a:t>
            </a:r>
            <a:endParaRPr sz="1800">
              <a:latin typeface="맑은 고딕"/>
              <a:cs typeface="맑은 고딕"/>
            </a:endParaRPr>
          </a:p>
          <a:p>
            <a:pPr marL="13335">
              <a:lnSpc>
                <a:spcPct val="100000"/>
              </a:lnSpc>
            </a:pP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=&gt;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영문, 숫자, 특수문자를 모두 포함시켜서 8자리 이상으로</a:t>
            </a:r>
            <a:r>
              <a:rPr dirty="0" sz="1800" spc="-4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입력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7785">
              <a:lnSpc>
                <a:spcPct val="100000"/>
              </a:lnSpc>
              <a:buChar char="-"/>
              <a:tabLst>
                <a:tab pos="1885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비밀번호 변경을 하는 과정에서 비밀번호가 바뀐 것인지 아닌지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안  내가 없음. 비밀번호가 변경된 시점에 안내가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필요함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188" y="600456"/>
            <a:ext cx="992268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055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99224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개별 상품 등록 – 가격 수정시</a:t>
            </a:r>
            <a:r>
              <a:rPr dirty="0" sz="2000" spc="-12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에러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908" y="1725167"/>
            <a:ext cx="4977765" cy="203200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89535" marR="111125" indent="635">
              <a:lnSpc>
                <a:spcPct val="100000"/>
              </a:lnSpc>
              <a:spcBef>
                <a:spcPts val="325"/>
              </a:spcBef>
              <a:buChar char="-"/>
              <a:tabLst>
                <a:tab pos="26606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가격을 고칠 때 위와 같은 에러가 나면서 저  장-이 안되는데, ‘정가’ 항목이 무엇인지</a:t>
            </a:r>
            <a:r>
              <a:rPr dirty="0" sz="18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모르겠  고, ‘판매가’가 여러 개인데 어떤 판매가를 말하  는 건지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모르겠음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88900" marR="266700" indent="635">
              <a:lnSpc>
                <a:spcPct val="100000"/>
              </a:lnSpc>
              <a:buChar char="-"/>
              <a:tabLst>
                <a:tab pos="26543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가격을 수정하면 판매중이 수정대기로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자동  전환되어 노출이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안됨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98670" y="506730"/>
            <a:ext cx="2837815" cy="917575"/>
          </a:xfrm>
          <a:custGeom>
            <a:avLst/>
            <a:gdLst/>
            <a:ahLst/>
            <a:cxnLst/>
            <a:rect l="l" t="t" r="r" b="b"/>
            <a:pathLst>
              <a:path w="2837815" h="917575">
                <a:moveTo>
                  <a:pt x="0" y="0"/>
                </a:moveTo>
                <a:lnTo>
                  <a:pt x="2837687" y="0"/>
                </a:lnTo>
                <a:lnTo>
                  <a:pt x="2837687" y="917448"/>
                </a:lnTo>
                <a:lnTo>
                  <a:pt x="0" y="91744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384" y="600456"/>
            <a:ext cx="1112672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811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558800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감사패 목록 페이지 수정 – 제목 2줄 보이게</a:t>
            </a:r>
            <a:r>
              <a:rPr dirty="0" sz="2000" spc="-13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8800" y="4651247"/>
            <a:ext cx="7117080" cy="120142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170" indent="1270">
              <a:lnSpc>
                <a:spcPct val="100000"/>
              </a:lnSpc>
              <a:spcBef>
                <a:spcPts val="325"/>
              </a:spcBef>
              <a:buChar char="-"/>
              <a:tabLst>
                <a:tab pos="2673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상품명 2줄까지 나오도록 하기. 2줄보다 길어지면 ...</a:t>
            </a:r>
            <a:r>
              <a:rPr dirty="0" sz="1800" spc="-3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표시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90170" marR="252095" indent="635">
              <a:lnSpc>
                <a:spcPct val="100000"/>
              </a:lnSpc>
              <a:buChar char="-"/>
              <a:tabLst>
                <a:tab pos="2667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감사패 목록에서 위에서부터 아래로 흰색 바탕과 연한 회색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바탕  이 번갈아 나오는데, 모두 흰색 바탕으로 나오게</a:t>
            </a:r>
            <a:r>
              <a:rPr dirty="0" sz="18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14750" y="1376933"/>
            <a:ext cx="5971540" cy="2941320"/>
          </a:xfrm>
          <a:custGeom>
            <a:avLst/>
            <a:gdLst/>
            <a:ahLst/>
            <a:cxnLst/>
            <a:rect l="l" t="t" r="r" b="b"/>
            <a:pathLst>
              <a:path w="5971540" h="2941320">
                <a:moveTo>
                  <a:pt x="0" y="0"/>
                </a:moveTo>
                <a:lnTo>
                  <a:pt x="5971032" y="0"/>
                </a:lnTo>
                <a:lnTo>
                  <a:pt x="5971032" y="2941320"/>
                </a:lnTo>
                <a:lnTo>
                  <a:pt x="0" y="294132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73805" y="3084576"/>
            <a:ext cx="1908810" cy="1566545"/>
          </a:xfrm>
          <a:custGeom>
            <a:avLst/>
            <a:gdLst/>
            <a:ahLst/>
            <a:cxnLst/>
            <a:rect l="l" t="t" r="r" b="b"/>
            <a:pathLst>
              <a:path w="1908810" h="1566545">
                <a:moveTo>
                  <a:pt x="1908314" y="0"/>
                </a:moveTo>
                <a:lnTo>
                  <a:pt x="0" y="1566405"/>
                </a:lnTo>
              </a:path>
            </a:pathLst>
          </a:custGeom>
          <a:ln w="609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698" y="569416"/>
            <a:ext cx="59645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Many </a:t>
            </a:r>
            <a:r>
              <a:rPr dirty="0" sz="2400" spc="-5" b="1">
                <a:solidFill>
                  <a:srgbClr val="000000"/>
                </a:solidFill>
                <a:latin typeface="맑은 고딕"/>
                <a:cs typeface="맑은 고딕"/>
              </a:rPr>
              <a:t>Thanks </a:t>
            </a: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미완성된 주요 기능 요약 -</a:t>
            </a:r>
            <a:r>
              <a:rPr dirty="0" sz="2400" spc="-6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2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9860" rIns="0" bIns="0" rtlCol="0" vert="horz">
            <a:spAutoFit/>
          </a:bodyPr>
          <a:lstStyle/>
          <a:p>
            <a:pPr marL="485775" indent="-175260">
              <a:lnSpc>
                <a:spcPct val="100000"/>
              </a:lnSpc>
              <a:spcBef>
                <a:spcPts val="1180"/>
              </a:spcBef>
              <a:buChar char="-"/>
              <a:tabLst>
                <a:tab pos="486409" algn="l"/>
              </a:tabLst>
            </a:pPr>
            <a:r>
              <a:rPr dirty="0" spc="-5"/>
              <a:t>SEO </a:t>
            </a:r>
            <a:r>
              <a:rPr dirty="0"/>
              <a:t>설정 기능 : 개별 페이지별 </a:t>
            </a:r>
            <a:r>
              <a:rPr dirty="0" spc="-5"/>
              <a:t>SEO </a:t>
            </a:r>
            <a:r>
              <a:rPr dirty="0"/>
              <a:t>설정할 수 있어야</a:t>
            </a:r>
            <a:r>
              <a:rPr dirty="0" spc="-20"/>
              <a:t> </a:t>
            </a:r>
            <a:r>
              <a:rPr dirty="0"/>
              <a:t>함</a:t>
            </a:r>
          </a:p>
          <a:p>
            <a:pPr marL="48514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5775" algn="l"/>
              </a:tabLst>
            </a:pPr>
            <a:r>
              <a:rPr dirty="0"/>
              <a:t>통계 : 상품별 매출</a:t>
            </a:r>
            <a:r>
              <a:rPr dirty="0" spc="-10"/>
              <a:t> </a:t>
            </a:r>
            <a:r>
              <a:rPr dirty="0"/>
              <a:t>통계</a:t>
            </a:r>
          </a:p>
          <a:p>
            <a:pPr marL="48514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5775" algn="l"/>
              </a:tabLst>
            </a:pPr>
            <a:r>
              <a:rPr dirty="0"/>
              <a:t>상품 뱃지관리 </a:t>
            </a:r>
            <a:r>
              <a:rPr dirty="0" spc="-5"/>
              <a:t>Many Thanks에는 </a:t>
            </a:r>
            <a:r>
              <a:rPr dirty="0"/>
              <a:t>적용이 안되고</a:t>
            </a:r>
            <a:r>
              <a:rPr dirty="0" spc="-20"/>
              <a:t> </a:t>
            </a:r>
            <a:r>
              <a:rPr dirty="0"/>
              <a:t>있음</a:t>
            </a:r>
          </a:p>
          <a:p>
            <a:pPr marL="485140" indent="-175895">
              <a:lnSpc>
                <a:spcPct val="100000"/>
              </a:lnSpc>
              <a:spcBef>
                <a:spcPts val="1080"/>
              </a:spcBef>
              <a:buChar char="-"/>
              <a:tabLst>
                <a:tab pos="485140" algn="l"/>
              </a:tabLst>
            </a:pPr>
            <a:r>
              <a:rPr dirty="0"/>
              <a:t>택배발송 후 택배회사 정보와 자동 연동되어 배송완료 처리되도록</a:t>
            </a:r>
            <a:r>
              <a:rPr dirty="0" spc="-35"/>
              <a:t> </a:t>
            </a:r>
            <a:r>
              <a:rPr dirty="0"/>
              <a:t>하기</a:t>
            </a:r>
          </a:p>
          <a:p>
            <a:pPr marL="484505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5140" algn="l"/>
              </a:tabLst>
            </a:pPr>
            <a:r>
              <a:rPr dirty="0"/>
              <a:t>프로그램 파일 구조도 및 FTP 접속 아이디, 비밀번호</a:t>
            </a:r>
          </a:p>
          <a:p>
            <a:pPr marL="48387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4505" algn="l"/>
              </a:tabLst>
            </a:pPr>
            <a:r>
              <a:rPr dirty="0" spc="-10"/>
              <a:t>SSL </a:t>
            </a:r>
            <a:r>
              <a:rPr dirty="0"/>
              <a:t>인증서 어떤 것을 사용하고 있는지</a:t>
            </a:r>
            <a:r>
              <a:rPr dirty="0" spc="5"/>
              <a:t> </a:t>
            </a:r>
            <a:r>
              <a:rPr dirty="0"/>
              <a:t>확인</a:t>
            </a:r>
          </a:p>
          <a:p>
            <a:pPr marL="48387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4505" algn="l"/>
              </a:tabLst>
            </a:pPr>
            <a:r>
              <a:rPr dirty="0"/>
              <a:t>페이스북, 구글 픽셀</a:t>
            </a:r>
            <a:r>
              <a:rPr dirty="0" spc="-5"/>
              <a:t> </a:t>
            </a:r>
            <a:r>
              <a:rPr dirty="0"/>
              <a:t>설정</a:t>
            </a:r>
          </a:p>
          <a:p>
            <a:pPr marL="48387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4505" algn="l"/>
              </a:tabLst>
            </a:pPr>
            <a:r>
              <a:rPr dirty="0"/>
              <a:t>정식 오픈 후 주문 및 매출 통계 데이터 지원기관으로 전송하는 프로그램</a:t>
            </a:r>
            <a:r>
              <a:rPr dirty="0" spc="-85"/>
              <a:t> </a:t>
            </a:r>
            <a:r>
              <a:rPr dirty="0"/>
              <a:t>설치</a:t>
            </a:r>
          </a:p>
          <a:p>
            <a:pPr marL="483234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3870" algn="l"/>
              </a:tabLst>
            </a:pPr>
            <a:r>
              <a:rPr dirty="0"/>
              <a:t>모바일 사이트는 아직 테스트 하지</a:t>
            </a:r>
            <a:r>
              <a:rPr dirty="0" spc="-10"/>
              <a:t> </a:t>
            </a:r>
            <a:r>
              <a:rPr dirty="0"/>
              <a:t>않았음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772" y="600456"/>
            <a:ext cx="1112672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42646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기프트아이템 스크롤 문제 -</a:t>
            </a:r>
            <a:r>
              <a:rPr dirty="0" sz="2000" spc="-13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0903" y="2205870"/>
            <a:ext cx="4984115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05">
              <a:lnSpc>
                <a:spcPct val="100000"/>
              </a:lnSpc>
              <a:spcBef>
                <a:spcPts val="100"/>
              </a:spcBef>
              <a:buChar char="-"/>
              <a:tabLst>
                <a:tab pos="1905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썸네일을 클릭하면 커지면서 짧은 설명과 함께  상세보기 버튼이 나오는데, 상세보기 버튼이 바  로 보이도록 화면을 위로 끌어올려주세요. 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Nalata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사이트에서는 그렇게 작동을 해서</a:t>
            </a:r>
            <a:r>
              <a:rPr dirty="0" sz="1800" spc="-7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사용이  편리한데, 우리 사이트는 버튼이 아래 쪽에 가려  져서 보이지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않아요.</a:t>
            </a:r>
            <a:endParaRPr sz="1800">
              <a:latin typeface="맑은 고딕"/>
              <a:cs typeface="맑은 고딕"/>
            </a:endParaRPr>
          </a:p>
          <a:p>
            <a:pPr marL="12700" marR="389890">
              <a:lnSpc>
                <a:spcPct val="100000"/>
              </a:lnSpc>
              <a:spcBef>
                <a:spcPts val="2160"/>
              </a:spcBef>
              <a:buChar char="-"/>
              <a:tabLst>
                <a:tab pos="1885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상세보기 버튼이 잘 보이도록 색상을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many 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Thanks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로고 색상으로</a:t>
            </a:r>
            <a:r>
              <a:rPr dirty="0" sz="1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해주세요.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7602" y="5538978"/>
            <a:ext cx="2072639" cy="744220"/>
          </a:xfrm>
          <a:prstGeom prst="rect">
            <a:avLst/>
          </a:prstGeom>
          <a:ln w="25907">
            <a:solidFill>
              <a:srgbClr val="FF0000"/>
            </a:solidFill>
          </a:ln>
        </p:spPr>
        <p:txBody>
          <a:bodyPr wrap="square" lIns="0" tIns="93345" rIns="0" bIns="0" rtlCol="0" vert="horz">
            <a:spAutoFit/>
          </a:bodyPr>
          <a:lstStyle/>
          <a:p>
            <a:pPr algn="ctr" marL="115570" marR="111125" indent="1270">
              <a:lnSpc>
                <a:spcPct val="100000"/>
              </a:lnSpc>
              <a:spcBef>
                <a:spcPts val="735"/>
              </a:spcBef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확대이미지에서 상세보기  버튼이 보이도록</a:t>
            </a:r>
            <a:r>
              <a:rPr dirty="0" sz="1200" spc="-6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화면</a:t>
            </a:r>
            <a:r>
              <a:rPr dirty="0" sz="1200" spc="-4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끌어  올리기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60241" y="6092190"/>
            <a:ext cx="515620" cy="316230"/>
          </a:xfrm>
          <a:custGeom>
            <a:avLst/>
            <a:gdLst/>
            <a:ahLst/>
            <a:cxnLst/>
            <a:rect l="l" t="t" r="r" b="b"/>
            <a:pathLst>
              <a:path w="515620" h="316229">
                <a:moveTo>
                  <a:pt x="0" y="0"/>
                </a:moveTo>
                <a:lnTo>
                  <a:pt x="515150" y="31596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9274" y="6349470"/>
            <a:ext cx="127635" cy="108585"/>
          </a:xfrm>
          <a:custGeom>
            <a:avLst/>
            <a:gdLst/>
            <a:ahLst/>
            <a:cxnLst/>
            <a:rect l="l" t="t" r="r" b="b"/>
            <a:pathLst>
              <a:path w="127635" h="108585">
                <a:moveTo>
                  <a:pt x="59766" y="0"/>
                </a:moveTo>
                <a:lnTo>
                  <a:pt x="0" y="97434"/>
                </a:lnTo>
                <a:lnTo>
                  <a:pt x="127317" y="108483"/>
                </a:lnTo>
                <a:lnTo>
                  <a:pt x="597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24166" y="4961382"/>
            <a:ext cx="2214880" cy="370840"/>
          </a:xfrm>
          <a:custGeom>
            <a:avLst/>
            <a:gdLst/>
            <a:ahLst/>
            <a:cxnLst/>
            <a:rect l="l" t="t" r="r" b="b"/>
            <a:pathLst>
              <a:path w="2214879" h="370839">
                <a:moveTo>
                  <a:pt x="0" y="0"/>
                </a:moveTo>
                <a:lnTo>
                  <a:pt x="2214372" y="0"/>
                </a:lnTo>
                <a:lnTo>
                  <a:pt x="2214372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008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42646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기프트아이템 스크롤 문제 -</a:t>
            </a:r>
            <a:r>
              <a:rPr dirty="0" sz="2000" spc="-13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2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66872" y="3020567"/>
            <a:ext cx="7879080" cy="1477010"/>
          </a:xfrm>
          <a:custGeom>
            <a:avLst/>
            <a:gdLst/>
            <a:ahLst/>
            <a:cxnLst/>
            <a:rect l="l" t="t" r="r" b="b"/>
            <a:pathLst>
              <a:path w="7879080" h="1477010">
                <a:moveTo>
                  <a:pt x="0" y="0"/>
                </a:moveTo>
                <a:lnTo>
                  <a:pt x="7879080" y="0"/>
                </a:lnTo>
                <a:lnTo>
                  <a:pt x="7879080" y="1476756"/>
                </a:lnTo>
                <a:lnTo>
                  <a:pt x="0" y="14767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5863" y="591312"/>
          <a:ext cx="11151235" cy="6147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800"/>
                <a:gridCol w="1046480"/>
                <a:gridCol w="4232910"/>
                <a:gridCol w="2507615"/>
                <a:gridCol w="1772284"/>
              </a:tblGrid>
              <a:tr h="53721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648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200025" marR="771525">
                        <a:lnSpc>
                          <a:spcPct val="100000"/>
                        </a:lnSpc>
                        <a:spcBef>
                          <a:spcPts val="1385"/>
                        </a:spcBef>
                        <a:buChar char="-"/>
                        <a:tabLst>
                          <a:tab pos="375920" algn="l"/>
                        </a:tabLst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왼쪽 썸네일 이미지와 오른쪽 큰 이미지가 일정한 범위를 벗어나는</a:t>
                      </a:r>
                      <a:r>
                        <a:rPr dirty="0" sz="1800" spc="-8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아래  또는 위쪽에서 연동이 되지</a:t>
                      </a:r>
                      <a:r>
                        <a:rPr dirty="0" sz="1800" spc="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않는다.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  <a:buClr>
                          <a:srgbClr val="FF0000"/>
                        </a:buClr>
                        <a:buFont typeface=""/>
                        <a:buChar char="-"/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98755" marR="641350" indent="635">
                        <a:lnSpc>
                          <a:spcPct val="100000"/>
                        </a:lnSpc>
                        <a:buChar char="-"/>
                        <a:tabLst>
                          <a:tab pos="375285" algn="l"/>
                        </a:tabLst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오른쪽 수량별 할인안내, 소개 등의 항목을 펼치고 다른 거 선택하면</a:t>
                      </a:r>
                      <a:r>
                        <a:rPr dirty="0" sz="1800" spc="-8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자동  으로 닫히는데, 화살표 눌러서 닫기 전에는 계속 열려 있도록</a:t>
                      </a:r>
                      <a:r>
                        <a:rPr dirty="0" sz="1800" spc="-3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수정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2694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0000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3004"/>
            <a:ext cx="12191999" cy="6031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82278" y="2914650"/>
            <a:ext cx="1341120" cy="806450"/>
          </a:xfrm>
          <a:custGeom>
            <a:avLst/>
            <a:gdLst/>
            <a:ahLst/>
            <a:cxnLst/>
            <a:rect l="l" t="t" r="r" b="b"/>
            <a:pathLst>
              <a:path w="1341120" h="806450">
                <a:moveTo>
                  <a:pt x="0" y="0"/>
                </a:moveTo>
                <a:lnTo>
                  <a:pt x="1341120" y="0"/>
                </a:lnTo>
                <a:lnTo>
                  <a:pt x="1341120" y="806195"/>
                </a:lnTo>
                <a:lnTo>
                  <a:pt x="0" y="806195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639311" y="3826764"/>
            <a:ext cx="6783705" cy="101663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805" marR="203200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‘의뢰하기 주문＇상품 결제주문 페이지에서 상품 개수를</a:t>
            </a:r>
            <a:r>
              <a:rPr dirty="0" sz="18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편집하  니, 상단에 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error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알림창이</a:t>
            </a:r>
            <a:r>
              <a:rPr dirty="0" sz="1800" spc="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뜹니다.</a:t>
            </a:r>
            <a:endParaRPr sz="1800">
              <a:latin typeface="맑은 고딕"/>
              <a:cs typeface="맑은 고딕"/>
            </a:endParaRPr>
          </a:p>
          <a:p>
            <a:pPr marL="262890" marR="280670" indent="-172720">
              <a:lnSpc>
                <a:spcPct val="100000"/>
              </a:lnSpc>
              <a:spcBef>
                <a:spcPts val="15"/>
              </a:spcBef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-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Error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창이 뜨고 상품의 수량은 변경이 되고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있음(액면상).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그러나 결제정보의 금액은 변경이  안됨. 즉, 화면에 보이는 숫자만 변경되고, 적용은 안되는</a:t>
            </a:r>
            <a:r>
              <a:rPr dirty="0" sz="12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상태.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113347"/>
            <a:ext cx="27031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의뢰하기 주문 상품개수</a:t>
            </a:r>
            <a:r>
              <a:rPr dirty="0" sz="1400" spc="-10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변경오류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863" y="600456"/>
            <a:ext cx="11126724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1291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342004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기프트 아이템 상세보기</a:t>
            </a:r>
            <a:r>
              <a:rPr dirty="0" sz="2000" spc="-10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오류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9964" y="3302508"/>
            <a:ext cx="4168140" cy="175450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*프로그램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에러</a:t>
            </a:r>
            <a:endParaRPr sz="1800">
              <a:latin typeface="맑은 고딕"/>
              <a:cs typeface="맑은 고딕"/>
            </a:endParaRPr>
          </a:p>
          <a:p>
            <a:pPr marL="91440" marR="3810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- 모델에서 상품을 선택하면 수량과 총  상품 금액이 올라가는데, (-)를 눌러서  수량을 줄여도 수량은 변화 없고 총상  품금액만 줄어든다. 계속 (-)키를 누르  면 총 상품금액이 마이너스로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내려간다.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76693" y="3062477"/>
            <a:ext cx="2886710" cy="1995170"/>
          </a:xfrm>
          <a:custGeom>
            <a:avLst/>
            <a:gdLst/>
            <a:ahLst/>
            <a:cxnLst/>
            <a:rect l="l" t="t" r="r" b="b"/>
            <a:pathLst>
              <a:path w="2886709" h="1995170">
                <a:moveTo>
                  <a:pt x="0" y="0"/>
                </a:moveTo>
                <a:lnTo>
                  <a:pt x="2886455" y="0"/>
                </a:lnTo>
                <a:lnTo>
                  <a:pt x="2886455" y="1994916"/>
                </a:lnTo>
                <a:lnTo>
                  <a:pt x="0" y="199491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048701" y="259811"/>
            <a:ext cx="1583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0000"/>
                </a:solidFill>
                <a:latin typeface="맑은 고딕"/>
                <a:cs typeface="맑은 고딕"/>
              </a:rPr>
              <a:t>*프로그램</a:t>
            </a:r>
            <a:r>
              <a:rPr dirty="0" sz="1800" spc="-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에러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5030"/>
            <a:ext cx="12191999" cy="5954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1000" y="1891283"/>
            <a:ext cx="6536270" cy="4562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147554" y="313181"/>
            <a:ext cx="1012190" cy="806450"/>
          </a:xfrm>
          <a:custGeom>
            <a:avLst/>
            <a:gdLst/>
            <a:ahLst/>
            <a:cxnLst/>
            <a:rect l="l" t="t" r="r" b="b"/>
            <a:pathLst>
              <a:path w="1012190" h="806450">
                <a:moveTo>
                  <a:pt x="0" y="0"/>
                </a:moveTo>
                <a:lnTo>
                  <a:pt x="1011936" y="0"/>
                </a:lnTo>
                <a:lnTo>
                  <a:pt x="1011936" y="806196"/>
                </a:lnTo>
                <a:lnTo>
                  <a:pt x="0" y="80619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4514" y="1760982"/>
            <a:ext cx="1012190" cy="805180"/>
          </a:xfrm>
          <a:custGeom>
            <a:avLst/>
            <a:gdLst/>
            <a:ahLst/>
            <a:cxnLst/>
            <a:rect l="l" t="t" r="r" b="b"/>
            <a:pathLst>
              <a:path w="1012189" h="805180">
                <a:moveTo>
                  <a:pt x="0" y="0"/>
                </a:moveTo>
                <a:lnTo>
                  <a:pt x="1011936" y="0"/>
                </a:lnTo>
                <a:lnTo>
                  <a:pt x="10119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58258" y="757720"/>
            <a:ext cx="4083050" cy="1487170"/>
          </a:xfrm>
          <a:custGeom>
            <a:avLst/>
            <a:gdLst/>
            <a:ahLst/>
            <a:cxnLst/>
            <a:rect l="l" t="t" r="r" b="b"/>
            <a:pathLst>
              <a:path w="4083050" h="1487170">
                <a:moveTo>
                  <a:pt x="118084" y="1141437"/>
                </a:moveTo>
                <a:lnTo>
                  <a:pt x="0" y="1368729"/>
                </a:lnTo>
                <a:lnTo>
                  <a:pt x="227291" y="1486827"/>
                </a:lnTo>
                <a:lnTo>
                  <a:pt x="199986" y="1400479"/>
                </a:lnTo>
                <a:lnTo>
                  <a:pt x="746155" y="1227785"/>
                </a:lnTo>
                <a:lnTo>
                  <a:pt x="145389" y="1227785"/>
                </a:lnTo>
                <a:lnTo>
                  <a:pt x="118084" y="1141437"/>
                </a:lnTo>
                <a:close/>
              </a:path>
              <a:path w="4083050" h="1487170">
                <a:moveTo>
                  <a:pt x="4028401" y="0"/>
                </a:moveTo>
                <a:lnTo>
                  <a:pt x="145389" y="1227785"/>
                </a:lnTo>
                <a:lnTo>
                  <a:pt x="746155" y="1227785"/>
                </a:lnTo>
                <a:lnTo>
                  <a:pt x="4083011" y="172694"/>
                </a:lnTo>
                <a:lnTo>
                  <a:pt x="40284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58258" y="757720"/>
            <a:ext cx="4083050" cy="1487170"/>
          </a:xfrm>
          <a:custGeom>
            <a:avLst/>
            <a:gdLst/>
            <a:ahLst/>
            <a:cxnLst/>
            <a:rect l="l" t="t" r="r" b="b"/>
            <a:pathLst>
              <a:path w="4083050" h="1487170">
                <a:moveTo>
                  <a:pt x="4083011" y="172694"/>
                </a:moveTo>
                <a:lnTo>
                  <a:pt x="199986" y="1400479"/>
                </a:lnTo>
                <a:lnTo>
                  <a:pt x="227291" y="1486827"/>
                </a:lnTo>
                <a:lnTo>
                  <a:pt x="0" y="1368729"/>
                </a:lnTo>
                <a:lnTo>
                  <a:pt x="118084" y="1141437"/>
                </a:lnTo>
                <a:lnTo>
                  <a:pt x="145389" y="1227785"/>
                </a:lnTo>
                <a:lnTo>
                  <a:pt x="4028401" y="0"/>
                </a:lnTo>
                <a:lnTo>
                  <a:pt x="4083011" y="172694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85488" y="2654807"/>
            <a:ext cx="7402195" cy="58547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2544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34"/>
              </a:spcBef>
            </a:pPr>
            <a:r>
              <a:rPr dirty="0" sz="1600" spc="-5">
                <a:solidFill>
                  <a:srgbClr val="FF0000"/>
                </a:solidFill>
                <a:latin typeface="맑은 고딕"/>
                <a:cs typeface="맑은 고딕"/>
              </a:rPr>
              <a:t>이미 장바구니에 상품이 </a:t>
            </a:r>
            <a:r>
              <a:rPr dirty="0" sz="1600" spc="-10">
                <a:solidFill>
                  <a:srgbClr val="FF0000"/>
                </a:solidFill>
                <a:latin typeface="맑은 고딕"/>
                <a:cs typeface="맑은 고딕"/>
              </a:rPr>
              <a:t>1개 </a:t>
            </a:r>
            <a:r>
              <a:rPr dirty="0" sz="1600" spc="-5">
                <a:solidFill>
                  <a:srgbClr val="FF0000"/>
                </a:solidFill>
                <a:latin typeface="맑은 고딕"/>
                <a:cs typeface="맑은 고딕"/>
              </a:rPr>
              <a:t>이상 들어가 있는 상황</a:t>
            </a:r>
            <a:r>
              <a:rPr dirty="0" sz="1600" spc="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맑은 고딕"/>
                <a:cs typeface="맑은 고딕"/>
              </a:rPr>
              <a:t>이었는데,</a:t>
            </a:r>
            <a:endParaRPr sz="16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600" spc="-5">
                <a:solidFill>
                  <a:srgbClr val="FF0000"/>
                </a:solidFill>
                <a:latin typeface="맑은 고딕"/>
                <a:cs typeface="맑은 고딕"/>
              </a:rPr>
              <a:t>‘기프트아이템’ 디자인 에디터 화면으로 들어오면 장바구니의 숫자가</a:t>
            </a:r>
            <a:r>
              <a:rPr dirty="0" sz="1600" spc="8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맑은 고딕"/>
                <a:cs typeface="맑은 고딕"/>
              </a:rPr>
              <a:t>‘0’처리됨.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113347"/>
            <a:ext cx="37763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디자인 에디터 입장시 장바구니 표시 상태</a:t>
            </a:r>
            <a:r>
              <a:rPr dirty="0" sz="1400" spc="-13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5385" y="792480"/>
            <a:ext cx="7400098" cy="5832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34486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맑은 고딕"/>
                <a:cs typeface="맑은 고딕"/>
              </a:rPr>
              <a:t>2-13 </a:t>
            </a:r>
            <a:r>
              <a:rPr dirty="0" sz="1400" b="1">
                <a:latin typeface="맑은 고딕"/>
                <a:cs typeface="맑은 고딕"/>
              </a:rPr>
              <a:t>기프트 세트 정해져 있는 세트</a:t>
            </a:r>
            <a:r>
              <a:rPr dirty="0" sz="1400" spc="-12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에디팅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073" y="4107002"/>
            <a:ext cx="620649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2705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기프트 세트에서 커스터마이징 세트가 아닌 정해져 있는 세트 같은 경우</a:t>
            </a:r>
            <a:r>
              <a:rPr dirty="0" sz="1400" spc="-1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단품  으로 취급되기 때문에 한 개의 이미지만 수정할 수</a:t>
            </a:r>
            <a:r>
              <a:rPr dirty="0" sz="1400" spc="-14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있습니다.</a:t>
            </a:r>
            <a:endParaRPr sz="1400">
              <a:latin typeface="맑은 고딕"/>
              <a:cs typeface="맑은 고딕"/>
            </a:endParaRPr>
          </a:p>
          <a:p>
            <a:pPr marL="12700" marR="5080">
              <a:lnSpc>
                <a:spcPct val="200000"/>
              </a:lnSpc>
              <a:spcBef>
                <a:spcPts val="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현재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구슬자석마스크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기프트세트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에디팅 가능한 제품은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패키지상자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뿐입니다. 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미리 구성품이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정해진 세트도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제품별로 커스텀 디자인을 할 수 있어야</a:t>
            </a:r>
            <a:r>
              <a:rPr dirty="0" sz="1400" spc="-1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합니다.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004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8431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484251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기프트 세트 – 모델별 가격 표시 방법</a:t>
            </a:r>
            <a:r>
              <a:rPr dirty="0" sz="2000" spc="-13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3823" y="3537203"/>
            <a:ext cx="4747260" cy="258508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170" marR="73025" indent="1270">
              <a:lnSpc>
                <a:spcPct val="100000"/>
              </a:lnSpc>
              <a:spcBef>
                <a:spcPts val="325"/>
              </a:spcBef>
              <a:buChar char="-"/>
              <a:tabLst>
                <a:tab pos="2673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콤보박스에 나오는 모델명 뒤에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(+120,000) 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로 표시되고 있는데, 기본 가격에 12만원이  추가되는 것처럼 보이므로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(+)대신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(\)로 변  경하기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</a:pP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(+120,000) =&gt;</a:t>
            </a:r>
            <a:r>
              <a:rPr dirty="0" sz="1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(\120,000)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90170" marR="161925" indent="635">
              <a:lnSpc>
                <a:spcPct val="100000"/>
              </a:lnSpc>
              <a:buChar char="-"/>
              <a:tabLst>
                <a:tab pos="2667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이건 감사패, 기프트아이템, 기프트세트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공  통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적용함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19109" y="3537965"/>
            <a:ext cx="1653539" cy="1702435"/>
          </a:xfrm>
          <a:custGeom>
            <a:avLst/>
            <a:gdLst/>
            <a:ahLst/>
            <a:cxnLst/>
            <a:rect l="l" t="t" r="r" b="b"/>
            <a:pathLst>
              <a:path w="1653540" h="1702435">
                <a:moveTo>
                  <a:pt x="0" y="0"/>
                </a:moveTo>
                <a:lnTo>
                  <a:pt x="1653540" y="0"/>
                </a:lnTo>
                <a:lnTo>
                  <a:pt x="1653540" y="1702308"/>
                </a:lnTo>
                <a:lnTo>
                  <a:pt x="0" y="1702308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148" y="600456"/>
            <a:ext cx="11126724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576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625094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기프트 세트 목록 페이지 수정 – 제목 2줄, 바탕색</a:t>
            </a:r>
            <a:r>
              <a:rPr dirty="0" sz="2000" spc="-14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8800" y="4651247"/>
            <a:ext cx="7117080" cy="120142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170" indent="1270">
              <a:lnSpc>
                <a:spcPct val="100000"/>
              </a:lnSpc>
              <a:spcBef>
                <a:spcPts val="325"/>
              </a:spcBef>
              <a:buChar char="-"/>
              <a:tabLst>
                <a:tab pos="2673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상품명 2줄까지 나오도록 하기. 2줄보다 길어지면 ...</a:t>
            </a:r>
            <a:r>
              <a:rPr dirty="0" sz="1800" spc="-3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표시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90170" marR="252095" indent="635">
              <a:lnSpc>
                <a:spcPct val="100000"/>
              </a:lnSpc>
              <a:buChar char="-"/>
              <a:tabLst>
                <a:tab pos="2667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기프트 세트 목록에서 위에서부터 아래로 흰색 바탕과 연한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회색  바탕이 번갈아 나오는데, 모두 흰색 바탕으로 나오게</a:t>
            </a:r>
            <a:r>
              <a:rPr dirty="0" sz="1800" spc="-2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14750" y="1376933"/>
            <a:ext cx="5971540" cy="2941320"/>
          </a:xfrm>
          <a:custGeom>
            <a:avLst/>
            <a:gdLst/>
            <a:ahLst/>
            <a:cxnLst/>
            <a:rect l="l" t="t" r="r" b="b"/>
            <a:pathLst>
              <a:path w="5971540" h="2941320">
                <a:moveTo>
                  <a:pt x="0" y="0"/>
                </a:moveTo>
                <a:lnTo>
                  <a:pt x="5971032" y="0"/>
                </a:lnTo>
                <a:lnTo>
                  <a:pt x="5971032" y="2941320"/>
                </a:lnTo>
                <a:lnTo>
                  <a:pt x="0" y="294132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3" y="2450592"/>
            <a:ext cx="5384291" cy="3636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7958" y="2494026"/>
            <a:ext cx="3241675" cy="3594100"/>
          </a:xfrm>
          <a:custGeom>
            <a:avLst/>
            <a:gdLst/>
            <a:ahLst/>
            <a:cxnLst/>
            <a:rect l="l" t="t" r="r" b="b"/>
            <a:pathLst>
              <a:path w="3241675" h="3594100">
                <a:moveTo>
                  <a:pt x="0" y="0"/>
                </a:moveTo>
                <a:lnTo>
                  <a:pt x="3241548" y="0"/>
                </a:lnTo>
                <a:lnTo>
                  <a:pt x="3241548" y="3593591"/>
                </a:lnTo>
                <a:lnTo>
                  <a:pt x="0" y="359359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8251" y="146603"/>
            <a:ext cx="5870575" cy="1383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고객 주문정보</a:t>
            </a:r>
            <a:r>
              <a:rPr dirty="0" sz="1400" spc="-4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시안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/>
              <a:cs typeface="Times New Roman"/>
            </a:endParaRPr>
          </a:p>
          <a:p>
            <a:pPr marL="156210" marR="6223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고객들이 시안 자료를 열람할 때 한 눈에 보기 힘들게 되어있습니다.</a:t>
            </a:r>
            <a:r>
              <a:rPr dirty="0" sz="140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사  이즈를 줄여서 한눈에 볼 수 있게 해야</a:t>
            </a:r>
            <a:r>
              <a:rPr dirty="0" sz="1400" spc="-12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합니다.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5621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실제 감사패 시안을 보내는 이미지로 사용했는데 한눈에 보기</a:t>
            </a:r>
            <a:r>
              <a:rPr dirty="0" sz="1400" spc="-13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힘듭니다.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79364" y="2446020"/>
            <a:ext cx="3096767" cy="3645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14436" y="2173384"/>
            <a:ext cx="15132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이미지</a:t>
            </a:r>
            <a:r>
              <a:rPr dirty="0" sz="1400" spc="-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더블클릭시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7777" y="2173384"/>
            <a:ext cx="21742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시안확인</a:t>
            </a:r>
            <a:r>
              <a:rPr dirty="0" sz="1400" spc="-7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기본(잘려서나옴)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088" y="712011"/>
            <a:ext cx="8665463" cy="5804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49949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주문관리 감사패 2개 이상 구매시 발생하는 문제</a:t>
            </a:r>
            <a:r>
              <a:rPr dirty="0" sz="1400" spc="-15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설명1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17385" y="6093714"/>
            <a:ext cx="1295400" cy="504825"/>
          </a:xfrm>
          <a:custGeom>
            <a:avLst/>
            <a:gdLst/>
            <a:ahLst/>
            <a:cxnLst/>
            <a:rect l="l" t="t" r="r" b="b"/>
            <a:pathLst>
              <a:path w="1295400" h="504825">
                <a:moveTo>
                  <a:pt x="0" y="0"/>
                </a:moveTo>
                <a:lnTo>
                  <a:pt x="1295400" y="0"/>
                </a:lnTo>
                <a:lnTo>
                  <a:pt x="1295400" y="504444"/>
                </a:lnTo>
                <a:lnTo>
                  <a:pt x="0" y="50444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50136" y="5398832"/>
            <a:ext cx="47059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에디팅 가능한 모든 상품들은 </a:t>
            </a:r>
            <a:r>
              <a:rPr dirty="0" sz="1600" spc="-10" b="1">
                <a:solidFill>
                  <a:srgbClr val="FF0000"/>
                </a:solidFill>
                <a:latin typeface="맑은 고딕"/>
                <a:cs typeface="맑은 고딕"/>
              </a:rPr>
              <a:t>2개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이상 주문할 경우  에디팅 페이지가 분리되서</a:t>
            </a:r>
            <a:r>
              <a:rPr dirty="0" sz="1600" spc="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나와야합니다.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97773" y="4365497"/>
            <a:ext cx="792480" cy="1297305"/>
          </a:xfrm>
          <a:custGeom>
            <a:avLst/>
            <a:gdLst/>
            <a:ahLst/>
            <a:cxnLst/>
            <a:rect l="l" t="t" r="r" b="b"/>
            <a:pathLst>
              <a:path w="792479" h="1297304">
                <a:moveTo>
                  <a:pt x="792479" y="1296923"/>
                </a:moveTo>
                <a:lnTo>
                  <a:pt x="0" y="1296923"/>
                </a:lnTo>
                <a:lnTo>
                  <a:pt x="0" y="0"/>
                </a:lnTo>
                <a:lnTo>
                  <a:pt x="792479" y="0"/>
                </a:lnTo>
                <a:lnTo>
                  <a:pt x="792479" y="1296923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35016" y="3098932"/>
            <a:ext cx="157416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기프트 세트</a:t>
            </a:r>
            <a:r>
              <a:rPr dirty="0" sz="1400" spc="-10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에디팅  처럼 상품목록들이  이곳에 나와  선택해서 편집할</a:t>
            </a:r>
            <a:r>
              <a:rPr dirty="0" sz="1400" spc="-1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수  있어야</a:t>
            </a:r>
            <a:r>
              <a:rPr dirty="0" sz="1400" spc="-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합니다.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768" y="600456"/>
            <a:ext cx="1112672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232537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견적서 출력 폼</a:t>
            </a:r>
            <a:r>
              <a:rPr dirty="0" sz="2000" spc="-10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5320" y="3732276"/>
            <a:ext cx="5553710" cy="2032000"/>
          </a:xfrm>
          <a:custGeom>
            <a:avLst/>
            <a:gdLst/>
            <a:ahLst/>
            <a:cxnLst/>
            <a:rect l="l" t="t" r="r" b="b"/>
            <a:pathLst>
              <a:path w="5553709" h="2032000">
                <a:moveTo>
                  <a:pt x="0" y="0"/>
                </a:moveTo>
                <a:lnTo>
                  <a:pt x="5553456" y="0"/>
                </a:lnTo>
                <a:lnTo>
                  <a:pt x="5553456" y="2031492"/>
                </a:lnTo>
                <a:lnTo>
                  <a:pt x="0" y="20314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56046" y="3760154"/>
            <a:ext cx="508317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indent="635">
              <a:lnSpc>
                <a:spcPct val="100000"/>
              </a:lnSpc>
              <a:spcBef>
                <a:spcPts val="100"/>
              </a:spcBef>
              <a:buChar char="-"/>
              <a:tabLst>
                <a:tab pos="17653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제목 빠져 있음 :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Many Thanks</a:t>
            </a:r>
            <a:r>
              <a:rPr dirty="0" sz="1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견적서</a:t>
            </a:r>
            <a:endParaRPr sz="1800">
              <a:latin typeface="맑은 고딕"/>
              <a:cs typeface="맑은 고딕"/>
            </a:endParaRPr>
          </a:p>
          <a:p>
            <a:pPr marL="175260" indent="-175260">
              <a:lnSpc>
                <a:spcPct val="100000"/>
              </a:lnSpc>
              <a:buChar char="-"/>
              <a:tabLst>
                <a:tab pos="1758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제품이미지 빠져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있음</a:t>
            </a:r>
            <a:endParaRPr sz="1800">
              <a:latin typeface="맑은 고딕"/>
              <a:cs typeface="맑은 고딕"/>
            </a:endParaRPr>
          </a:p>
          <a:p>
            <a:pPr marL="175260" indent="-175260">
              <a:lnSpc>
                <a:spcPct val="100000"/>
              </a:lnSpc>
              <a:buChar char="-"/>
              <a:tabLst>
                <a:tab pos="1758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도장 크기 50% 줄이고 이름 옆에</a:t>
            </a:r>
            <a:r>
              <a:rPr dirty="0" sz="1800" spc="-5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넣기</a:t>
            </a:r>
            <a:endParaRPr sz="1800">
              <a:latin typeface="맑은 고딕"/>
              <a:cs typeface="맑은 고딕"/>
            </a:endParaRPr>
          </a:p>
          <a:p>
            <a:pPr marR="5080">
              <a:lnSpc>
                <a:spcPct val="100000"/>
              </a:lnSpc>
              <a:buChar char="-"/>
              <a:tabLst>
                <a:tab pos="1758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주소에서 퍼니피쉬빌딩 삭제해서 한줄로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바꾸고  그 아래에 쇼핑몰 주소 추가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7438" y="5131754"/>
            <a:ext cx="34956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9608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온라인쇼핑몰	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manythanks.co.kr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39389" y="1117853"/>
            <a:ext cx="5046345" cy="2214880"/>
          </a:xfrm>
          <a:custGeom>
            <a:avLst/>
            <a:gdLst/>
            <a:ahLst/>
            <a:cxnLst/>
            <a:rect l="l" t="t" r="r" b="b"/>
            <a:pathLst>
              <a:path w="5046345" h="2214879">
                <a:moveTo>
                  <a:pt x="0" y="0"/>
                </a:moveTo>
                <a:lnTo>
                  <a:pt x="5045964" y="0"/>
                </a:lnTo>
                <a:lnTo>
                  <a:pt x="5045964" y="2214372"/>
                </a:lnTo>
                <a:lnTo>
                  <a:pt x="0" y="2214372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39389" y="3661409"/>
            <a:ext cx="1022985" cy="993775"/>
          </a:xfrm>
          <a:prstGeom prst="rect">
            <a:avLst/>
          </a:prstGeom>
          <a:ln w="25907">
            <a:solidFill>
              <a:srgbClr val="FF0000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16764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이미지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8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055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558355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디자인 에디터에서 수정사항 – 용어, 아이콘</a:t>
            </a:r>
            <a:r>
              <a:rPr dirty="0" sz="2000" spc="-12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4452" y="1648967"/>
            <a:ext cx="4977765" cy="2307590"/>
          </a:xfrm>
          <a:custGeom>
            <a:avLst/>
            <a:gdLst/>
            <a:ahLst/>
            <a:cxnLst/>
            <a:rect l="l" t="t" r="r" b="b"/>
            <a:pathLst>
              <a:path w="4977765" h="2307590">
                <a:moveTo>
                  <a:pt x="0" y="0"/>
                </a:moveTo>
                <a:lnTo>
                  <a:pt x="4977384" y="0"/>
                </a:lnTo>
                <a:lnTo>
                  <a:pt x="4977384" y="2307336"/>
                </a:lnTo>
                <a:lnTo>
                  <a:pt x="0" y="23073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42259" y="1676813"/>
            <a:ext cx="4775835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기획 단계에서 요청했던 사항인데 아직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반영이  안되었음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3335" marR="100076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취소 -&gt; 되돌리기로 이름 변경  되돌리기와 재실행 아이콘 모양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348230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앞 -&gt; 앞으로 이름</a:t>
            </a:r>
            <a:r>
              <a:rPr dirty="0" sz="18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변경  뒤 -&gt; 뒤로 이름</a:t>
            </a:r>
            <a:r>
              <a:rPr dirty="0" sz="1800" spc="-6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6089" y="1070610"/>
            <a:ext cx="3721735" cy="1028700"/>
          </a:xfrm>
          <a:custGeom>
            <a:avLst/>
            <a:gdLst/>
            <a:ahLst/>
            <a:cxnLst/>
            <a:rect l="l" t="t" r="r" b="b"/>
            <a:pathLst>
              <a:path w="3721734" h="1028700">
                <a:moveTo>
                  <a:pt x="0" y="0"/>
                </a:moveTo>
                <a:lnTo>
                  <a:pt x="3721608" y="0"/>
                </a:lnTo>
                <a:lnTo>
                  <a:pt x="37216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92980" y="2726435"/>
            <a:ext cx="1069847" cy="483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88408" y="2721864"/>
            <a:ext cx="1079500" cy="492759"/>
          </a:xfrm>
          <a:custGeom>
            <a:avLst/>
            <a:gdLst/>
            <a:ahLst/>
            <a:cxnLst/>
            <a:rect l="l" t="t" r="r" b="b"/>
            <a:pathLst>
              <a:path w="1079500" h="492760">
                <a:moveTo>
                  <a:pt x="0" y="0"/>
                </a:moveTo>
                <a:lnTo>
                  <a:pt x="1078991" y="0"/>
                </a:lnTo>
                <a:lnTo>
                  <a:pt x="1078991" y="492251"/>
                </a:lnTo>
                <a:lnTo>
                  <a:pt x="0" y="492251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6" y="941832"/>
            <a:ext cx="4853939" cy="3279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5904" y="1341120"/>
            <a:ext cx="1802891" cy="2615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8294" y="2736342"/>
            <a:ext cx="1731645" cy="487680"/>
          </a:xfrm>
          <a:custGeom>
            <a:avLst/>
            <a:gdLst/>
            <a:ahLst/>
            <a:cxnLst/>
            <a:rect l="l" t="t" r="r" b="b"/>
            <a:pathLst>
              <a:path w="1731645" h="487680">
                <a:moveTo>
                  <a:pt x="0" y="0"/>
                </a:moveTo>
                <a:lnTo>
                  <a:pt x="1731264" y="0"/>
                </a:lnTo>
                <a:lnTo>
                  <a:pt x="1731264" y="487679"/>
                </a:lnTo>
                <a:lnTo>
                  <a:pt x="0" y="48767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22106" y="3314975"/>
            <a:ext cx="6210300" cy="1306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로고/문구인쇄 선택제품 , 오리지널 제품</a:t>
            </a:r>
            <a:r>
              <a:rPr dirty="0" sz="1400" spc="-10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동시구매시</a:t>
            </a:r>
            <a:endParaRPr sz="1400">
              <a:latin typeface="맑은 고딕"/>
              <a:cs typeface="맑은 고딕"/>
            </a:endParaRPr>
          </a:p>
          <a:p>
            <a:pPr marL="12700" marR="108458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더해진 가격이 아닌 오리지널 제품의 가격과 수량이</a:t>
            </a:r>
            <a:r>
              <a:rPr dirty="0" sz="1400" spc="-1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노출됩니다.  순서가 반대여도 결과는</a:t>
            </a:r>
            <a:r>
              <a:rPr dirty="0" sz="1400" spc="-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똑같습니다.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(또한 에디팅요금이 부과된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가격이 아닌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오리지널 제품의 가격이</a:t>
            </a:r>
            <a:r>
              <a:rPr dirty="0" sz="1400" spc="-9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노출됩니다.)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0114" y="3978402"/>
            <a:ext cx="1503045" cy="315595"/>
          </a:xfrm>
          <a:custGeom>
            <a:avLst/>
            <a:gdLst/>
            <a:ahLst/>
            <a:cxnLst/>
            <a:rect l="l" t="t" r="r" b="b"/>
            <a:pathLst>
              <a:path w="1503045" h="315595">
                <a:moveTo>
                  <a:pt x="0" y="0"/>
                </a:moveTo>
                <a:lnTo>
                  <a:pt x="1502664" y="0"/>
                </a:lnTo>
                <a:lnTo>
                  <a:pt x="1502664" y="315468"/>
                </a:lnTo>
                <a:lnTo>
                  <a:pt x="0" y="31546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8251" y="52796"/>
            <a:ext cx="5514340" cy="64135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-5" b="1">
                <a:latin typeface="맑은 고딕"/>
                <a:cs typeface="맑은 고딕"/>
              </a:rPr>
              <a:t>2-16 </a:t>
            </a:r>
            <a:r>
              <a:rPr dirty="0" sz="1400" b="1">
                <a:latin typeface="맑은 고딕"/>
                <a:cs typeface="맑은 고딕"/>
              </a:rPr>
              <a:t>오리지널제품, 로고인쇄제품 동시구매시 생기는</a:t>
            </a:r>
            <a:r>
              <a:rPr dirty="0" sz="1400" spc="-12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오류1</a:t>
            </a:r>
            <a:endParaRPr sz="1400">
              <a:latin typeface="맑은 고딕"/>
              <a:cs typeface="맑은 고딕"/>
            </a:endParaRPr>
          </a:p>
          <a:p>
            <a:pPr marL="2127250">
              <a:lnSpc>
                <a:spcPct val="100000"/>
              </a:lnSpc>
              <a:spcBef>
                <a:spcPts val="74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제품가격 50,000 로고/문구인쇄비용</a:t>
            </a:r>
            <a:r>
              <a:rPr dirty="0" sz="1400" spc="-1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1000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008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0436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9012" y="229034"/>
            <a:ext cx="54641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맑은 고딕"/>
                <a:cs typeface="맑은 고딕"/>
              </a:rPr>
              <a:t>디자인 에디터에서 수정사항 – 글씨 del 키</a:t>
            </a:r>
            <a:r>
              <a:rPr dirty="0" sz="2000" spc="-135" b="1">
                <a:latin typeface="맑은 고딕"/>
                <a:cs typeface="맑은 고딕"/>
              </a:rPr>
              <a:t> </a:t>
            </a:r>
            <a:r>
              <a:rPr dirty="0" sz="2000" b="1">
                <a:latin typeface="맑은 고딕"/>
                <a:cs typeface="맑은 고딕"/>
              </a:rPr>
              <a:t>에러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1164" y="3739896"/>
            <a:ext cx="4977765" cy="64643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0640" rIns="0" bIns="0" rtlCol="0" vert="horz">
            <a:spAutoFit/>
          </a:bodyPr>
          <a:lstStyle/>
          <a:p>
            <a:pPr marL="91440" marR="499745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글자 수정하면서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del키로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글자 일부</a:t>
            </a:r>
            <a:r>
              <a:rPr dirty="0" sz="1800" spc="-6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지우면  글자 전체가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삭제됨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8785" y="2789682"/>
            <a:ext cx="1885314" cy="685800"/>
          </a:xfrm>
          <a:custGeom>
            <a:avLst/>
            <a:gdLst/>
            <a:ahLst/>
            <a:cxnLst/>
            <a:rect l="l" t="t" r="r" b="b"/>
            <a:pathLst>
              <a:path w="1885315" h="685800">
                <a:moveTo>
                  <a:pt x="0" y="0"/>
                </a:moveTo>
                <a:lnTo>
                  <a:pt x="1885188" y="0"/>
                </a:lnTo>
                <a:lnTo>
                  <a:pt x="1885188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8130" y="89275"/>
            <a:ext cx="7855545" cy="3249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46868" y="3429000"/>
            <a:ext cx="7743976" cy="3424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59073" y="4075938"/>
            <a:ext cx="7076440" cy="805180"/>
          </a:xfrm>
          <a:custGeom>
            <a:avLst/>
            <a:gdLst/>
            <a:ahLst/>
            <a:cxnLst/>
            <a:rect l="l" t="t" r="r" b="b"/>
            <a:pathLst>
              <a:path w="7076440" h="805179">
                <a:moveTo>
                  <a:pt x="0" y="0"/>
                </a:moveTo>
                <a:lnTo>
                  <a:pt x="7075932" y="0"/>
                </a:lnTo>
                <a:lnTo>
                  <a:pt x="7075932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624834" y="1590294"/>
            <a:ext cx="6452870" cy="1687195"/>
          </a:xfrm>
          <a:custGeom>
            <a:avLst/>
            <a:gdLst/>
            <a:ahLst/>
            <a:cxnLst/>
            <a:rect l="l" t="t" r="r" b="b"/>
            <a:pathLst>
              <a:path w="6452870" h="1687195">
                <a:moveTo>
                  <a:pt x="0" y="0"/>
                </a:moveTo>
                <a:lnTo>
                  <a:pt x="6452616" y="0"/>
                </a:lnTo>
                <a:lnTo>
                  <a:pt x="6452616" y="1687068"/>
                </a:lnTo>
                <a:lnTo>
                  <a:pt x="0" y="168706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14159" y="3358896"/>
            <a:ext cx="363220" cy="638810"/>
          </a:xfrm>
          <a:custGeom>
            <a:avLst/>
            <a:gdLst/>
            <a:ahLst/>
            <a:cxnLst/>
            <a:rect l="l" t="t" r="r" b="b"/>
            <a:pathLst>
              <a:path w="363220" h="638810">
                <a:moveTo>
                  <a:pt x="272033" y="181355"/>
                </a:moveTo>
                <a:lnTo>
                  <a:pt x="90677" y="181355"/>
                </a:lnTo>
                <a:lnTo>
                  <a:pt x="90677" y="638555"/>
                </a:lnTo>
                <a:lnTo>
                  <a:pt x="272033" y="638555"/>
                </a:lnTo>
                <a:lnTo>
                  <a:pt x="272033" y="181355"/>
                </a:lnTo>
                <a:close/>
              </a:path>
              <a:path w="363220" h="638810">
                <a:moveTo>
                  <a:pt x="181355" y="0"/>
                </a:moveTo>
                <a:lnTo>
                  <a:pt x="0" y="181355"/>
                </a:lnTo>
                <a:lnTo>
                  <a:pt x="362711" y="181355"/>
                </a:lnTo>
                <a:lnTo>
                  <a:pt x="1813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14159" y="3358896"/>
            <a:ext cx="363220" cy="638810"/>
          </a:xfrm>
          <a:custGeom>
            <a:avLst/>
            <a:gdLst/>
            <a:ahLst/>
            <a:cxnLst/>
            <a:rect l="l" t="t" r="r" b="b"/>
            <a:pathLst>
              <a:path w="363220" h="638810">
                <a:moveTo>
                  <a:pt x="90677" y="638555"/>
                </a:moveTo>
                <a:lnTo>
                  <a:pt x="90677" y="181355"/>
                </a:lnTo>
                <a:lnTo>
                  <a:pt x="0" y="181355"/>
                </a:lnTo>
                <a:lnTo>
                  <a:pt x="181355" y="0"/>
                </a:lnTo>
                <a:lnTo>
                  <a:pt x="362711" y="181355"/>
                </a:lnTo>
                <a:lnTo>
                  <a:pt x="272033" y="181355"/>
                </a:lnTo>
                <a:lnTo>
                  <a:pt x="272033" y="638555"/>
                </a:lnTo>
                <a:lnTo>
                  <a:pt x="90677" y="638555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80588" y="4949952"/>
            <a:ext cx="7338059" cy="1908175"/>
          </a:xfrm>
          <a:custGeom>
            <a:avLst/>
            <a:gdLst/>
            <a:ahLst/>
            <a:cxnLst/>
            <a:rect l="l" t="t" r="r" b="b"/>
            <a:pathLst>
              <a:path w="7338059" h="1908175">
                <a:moveTo>
                  <a:pt x="0" y="1908048"/>
                </a:moveTo>
                <a:lnTo>
                  <a:pt x="7338059" y="1908048"/>
                </a:lnTo>
                <a:lnTo>
                  <a:pt x="7338059" y="0"/>
                </a:lnTo>
                <a:lnTo>
                  <a:pt x="0" y="0"/>
                </a:lnTo>
                <a:lnTo>
                  <a:pt x="0" y="1908048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59033" y="4978862"/>
            <a:ext cx="7157084" cy="1673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주문/배송조회와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나의 주문현황이 서로 맞지 않아 보임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=&gt;&gt;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‘건’당이 아니라 상품 ‘개수’로 표기되어</a:t>
            </a:r>
            <a:r>
              <a:rPr dirty="0" sz="1800" spc="-2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있음</a:t>
            </a:r>
            <a:endParaRPr sz="1800">
              <a:latin typeface="맑은 고딕"/>
              <a:cs typeface="맑은 고딕"/>
            </a:endParaRPr>
          </a:p>
          <a:p>
            <a:pPr marL="184785" indent="-172085">
              <a:lnSpc>
                <a:spcPct val="100000"/>
              </a:lnSpc>
              <a:spcBef>
                <a:spcPts val="10"/>
              </a:spcBef>
              <a:buChar char="-"/>
              <a:tabLst>
                <a:tab pos="185420" algn="l"/>
              </a:tabLst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나의 주문현황 :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14’개’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상품 vs 주문/배송조회 :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16’건’의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주문</a:t>
            </a:r>
            <a:endParaRPr sz="1200">
              <a:latin typeface="맑은 고딕"/>
              <a:cs typeface="맑은 고딕"/>
            </a:endParaRPr>
          </a:p>
          <a:p>
            <a:pPr marL="184785" indent="-172085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배송중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-&gt;</a:t>
            </a:r>
            <a:r>
              <a:rPr dirty="0" sz="12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배송중</a:t>
            </a:r>
            <a:endParaRPr sz="1200">
              <a:latin typeface="맑은 고딕"/>
              <a:cs typeface="맑은 고딕"/>
            </a:endParaRPr>
          </a:p>
          <a:p>
            <a:pPr marL="184785" indent="-172085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배송완료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-&gt;</a:t>
            </a:r>
            <a:r>
              <a:rPr dirty="0" sz="1200" spc="-10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배송완료</a:t>
            </a:r>
            <a:endParaRPr sz="1200">
              <a:latin typeface="맑은 고딕"/>
              <a:cs typeface="맑은 고딕"/>
            </a:endParaRPr>
          </a:p>
          <a:p>
            <a:pPr marL="184785" indent="-172085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결제완료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-&gt;</a:t>
            </a:r>
            <a:r>
              <a:rPr dirty="0" sz="1200" spc="-10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주문완료</a:t>
            </a:r>
            <a:endParaRPr sz="1200">
              <a:latin typeface="맑은 고딕"/>
              <a:cs typeface="맑은 고딕"/>
            </a:endParaRPr>
          </a:p>
          <a:p>
            <a:pPr marL="184785" marR="5080" indent="-172085">
              <a:lnSpc>
                <a:spcPct val="100000"/>
              </a:lnSpc>
              <a:buChar char="-"/>
              <a:tabLst>
                <a:tab pos="185420" algn="l"/>
              </a:tabLst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나머지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(파일접수,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파일확인 완료, 파일 재 요청, 재 접수 완료, 디자인완료, 시안발송, 시안확정,</a:t>
            </a:r>
            <a:r>
              <a:rPr dirty="0" sz="1200" spc="-6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제작중, 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결제취소)는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어디에도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‘나의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주문현황＇에 적용되지</a:t>
            </a:r>
            <a:r>
              <a:rPr dirty="0" sz="1200" spc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않는다.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113347"/>
            <a:ext cx="18135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마이 페이지 정보</a:t>
            </a:r>
            <a:r>
              <a:rPr dirty="0" sz="1400" spc="-10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비교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21658" y="2145029"/>
            <a:ext cx="699770" cy="805180"/>
          </a:xfrm>
          <a:custGeom>
            <a:avLst/>
            <a:gdLst/>
            <a:ahLst/>
            <a:cxnLst/>
            <a:rect l="l" t="t" r="r" b="b"/>
            <a:pathLst>
              <a:path w="699770" h="805180">
                <a:moveTo>
                  <a:pt x="0" y="0"/>
                </a:moveTo>
                <a:lnTo>
                  <a:pt x="699515" y="0"/>
                </a:lnTo>
                <a:lnTo>
                  <a:pt x="699515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872682" y="2679003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84897" y="2108454"/>
            <a:ext cx="699770" cy="805180"/>
          </a:xfrm>
          <a:custGeom>
            <a:avLst/>
            <a:gdLst/>
            <a:ahLst/>
            <a:cxnLst/>
            <a:rect l="l" t="t" r="r" b="b"/>
            <a:pathLst>
              <a:path w="699770" h="805180">
                <a:moveTo>
                  <a:pt x="0" y="0"/>
                </a:moveTo>
                <a:lnTo>
                  <a:pt x="699516" y="0"/>
                </a:lnTo>
                <a:lnTo>
                  <a:pt x="69951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936052" y="2642010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63761" y="2108454"/>
            <a:ext cx="699770" cy="805180"/>
          </a:xfrm>
          <a:custGeom>
            <a:avLst/>
            <a:gdLst/>
            <a:ahLst/>
            <a:cxnLst/>
            <a:rect l="l" t="t" r="r" b="b"/>
            <a:pathLst>
              <a:path w="699770" h="805180">
                <a:moveTo>
                  <a:pt x="0" y="0"/>
                </a:moveTo>
                <a:lnTo>
                  <a:pt x="699516" y="0"/>
                </a:lnTo>
                <a:lnTo>
                  <a:pt x="69951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514798" y="2642010"/>
            <a:ext cx="254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9185" y="2082545"/>
            <a:ext cx="701040" cy="806450"/>
          </a:xfrm>
          <a:custGeom>
            <a:avLst/>
            <a:gdLst/>
            <a:ahLst/>
            <a:cxnLst/>
            <a:rect l="l" t="t" r="r" b="b"/>
            <a:pathLst>
              <a:path w="701039" h="806450">
                <a:moveTo>
                  <a:pt x="0" y="0"/>
                </a:moveTo>
                <a:lnTo>
                  <a:pt x="701039" y="0"/>
                </a:lnTo>
                <a:lnTo>
                  <a:pt x="701039" y="806196"/>
                </a:lnTo>
                <a:lnTo>
                  <a:pt x="0" y="80619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47588" y="1335024"/>
            <a:ext cx="363220" cy="638810"/>
          </a:xfrm>
          <a:custGeom>
            <a:avLst/>
            <a:gdLst/>
            <a:ahLst/>
            <a:cxnLst/>
            <a:rect l="l" t="t" r="r" b="b"/>
            <a:pathLst>
              <a:path w="363220" h="638810">
                <a:moveTo>
                  <a:pt x="362712" y="457200"/>
                </a:moveTo>
                <a:lnTo>
                  <a:pt x="0" y="457200"/>
                </a:lnTo>
                <a:lnTo>
                  <a:pt x="181356" y="638556"/>
                </a:lnTo>
                <a:lnTo>
                  <a:pt x="362712" y="457200"/>
                </a:lnTo>
                <a:close/>
              </a:path>
              <a:path w="363220" h="638810">
                <a:moveTo>
                  <a:pt x="272034" y="0"/>
                </a:moveTo>
                <a:lnTo>
                  <a:pt x="90678" y="0"/>
                </a:lnTo>
                <a:lnTo>
                  <a:pt x="90678" y="457200"/>
                </a:lnTo>
                <a:lnTo>
                  <a:pt x="272034" y="457200"/>
                </a:lnTo>
                <a:lnTo>
                  <a:pt x="27203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47588" y="1335024"/>
            <a:ext cx="363220" cy="638810"/>
          </a:xfrm>
          <a:custGeom>
            <a:avLst/>
            <a:gdLst/>
            <a:ahLst/>
            <a:cxnLst/>
            <a:rect l="l" t="t" r="r" b="b"/>
            <a:pathLst>
              <a:path w="363220" h="638810">
                <a:moveTo>
                  <a:pt x="272034" y="0"/>
                </a:moveTo>
                <a:lnTo>
                  <a:pt x="272034" y="457200"/>
                </a:lnTo>
                <a:lnTo>
                  <a:pt x="362712" y="457200"/>
                </a:lnTo>
                <a:lnTo>
                  <a:pt x="181356" y="638556"/>
                </a:lnTo>
                <a:lnTo>
                  <a:pt x="0" y="457200"/>
                </a:lnTo>
                <a:lnTo>
                  <a:pt x="90678" y="457200"/>
                </a:lnTo>
                <a:lnTo>
                  <a:pt x="90678" y="0"/>
                </a:lnTo>
                <a:lnTo>
                  <a:pt x="272034" y="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01567" y="928116"/>
            <a:ext cx="7338059" cy="368935"/>
          </a:xfrm>
          <a:custGeom>
            <a:avLst/>
            <a:gdLst/>
            <a:ahLst/>
            <a:cxnLst/>
            <a:rect l="l" t="t" r="r" b="b"/>
            <a:pathLst>
              <a:path w="7338059" h="368934">
                <a:moveTo>
                  <a:pt x="0" y="0"/>
                </a:moveTo>
                <a:lnTo>
                  <a:pt x="7338059" y="0"/>
                </a:lnTo>
                <a:lnTo>
                  <a:pt x="7338059" y="368808"/>
                </a:lnTo>
                <a:lnTo>
                  <a:pt x="0" y="3688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479784" y="956366"/>
            <a:ext cx="598995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시안확정/ 디자인완료 등을 선택해도 이 부분은 변동</a:t>
            </a:r>
            <a:r>
              <a:rPr dirty="0" spc="-90"/>
              <a:t> </a:t>
            </a:r>
            <a:r>
              <a:rPr dirty="0"/>
              <a:t>없음.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8912"/>
            <a:ext cx="12192000" cy="598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4968" y="1295400"/>
            <a:ext cx="5281256" cy="4408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489" y="1280922"/>
            <a:ext cx="5309870" cy="4433570"/>
          </a:xfrm>
          <a:custGeom>
            <a:avLst/>
            <a:gdLst/>
            <a:ahLst/>
            <a:cxnLst/>
            <a:rect l="l" t="t" r="r" b="b"/>
            <a:pathLst>
              <a:path w="5309870" h="4433570">
                <a:moveTo>
                  <a:pt x="0" y="0"/>
                </a:moveTo>
                <a:lnTo>
                  <a:pt x="5309616" y="0"/>
                </a:lnTo>
                <a:lnTo>
                  <a:pt x="5309616" y="4433316"/>
                </a:lnTo>
                <a:lnTo>
                  <a:pt x="0" y="4433316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89041" y="2623566"/>
            <a:ext cx="1024255" cy="2508885"/>
          </a:xfrm>
          <a:custGeom>
            <a:avLst/>
            <a:gdLst/>
            <a:ahLst/>
            <a:cxnLst/>
            <a:rect l="l" t="t" r="r" b="b"/>
            <a:pathLst>
              <a:path w="1024254" h="2508885">
                <a:moveTo>
                  <a:pt x="0" y="0"/>
                </a:moveTo>
                <a:lnTo>
                  <a:pt x="1024127" y="0"/>
                </a:lnTo>
                <a:lnTo>
                  <a:pt x="1024127" y="2508504"/>
                </a:lnTo>
                <a:lnTo>
                  <a:pt x="0" y="2508504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95544" y="5239511"/>
            <a:ext cx="6445250" cy="83058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805" marR="699770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결제 취소를 한 후, 적립금으로 결제한 부분이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자동으로  돌아오지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않습니다.</a:t>
            </a:r>
            <a:endParaRPr sz="18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10"/>
              </a:spcBef>
            </a:pP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적립금(마일리지)은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소멸</a:t>
            </a:r>
            <a:r>
              <a:rPr dirty="0" sz="1200" spc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되는것인지?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92367" y="3877055"/>
            <a:ext cx="638810" cy="363220"/>
          </a:xfrm>
          <a:custGeom>
            <a:avLst/>
            <a:gdLst/>
            <a:ahLst/>
            <a:cxnLst/>
            <a:rect l="l" t="t" r="r" b="b"/>
            <a:pathLst>
              <a:path w="638809" h="363220">
                <a:moveTo>
                  <a:pt x="181355" y="0"/>
                </a:moveTo>
                <a:lnTo>
                  <a:pt x="0" y="181356"/>
                </a:lnTo>
                <a:lnTo>
                  <a:pt x="181355" y="362712"/>
                </a:lnTo>
                <a:lnTo>
                  <a:pt x="181355" y="272034"/>
                </a:lnTo>
                <a:lnTo>
                  <a:pt x="638555" y="272034"/>
                </a:lnTo>
                <a:lnTo>
                  <a:pt x="638555" y="90678"/>
                </a:lnTo>
                <a:lnTo>
                  <a:pt x="181355" y="90678"/>
                </a:lnTo>
                <a:lnTo>
                  <a:pt x="1813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92367" y="3877055"/>
            <a:ext cx="638810" cy="363220"/>
          </a:xfrm>
          <a:custGeom>
            <a:avLst/>
            <a:gdLst/>
            <a:ahLst/>
            <a:cxnLst/>
            <a:rect l="l" t="t" r="r" b="b"/>
            <a:pathLst>
              <a:path w="638809" h="363220">
                <a:moveTo>
                  <a:pt x="638555" y="272034"/>
                </a:moveTo>
                <a:lnTo>
                  <a:pt x="181355" y="272034"/>
                </a:lnTo>
                <a:lnTo>
                  <a:pt x="181355" y="362712"/>
                </a:lnTo>
                <a:lnTo>
                  <a:pt x="0" y="181356"/>
                </a:lnTo>
                <a:lnTo>
                  <a:pt x="181355" y="0"/>
                </a:lnTo>
                <a:lnTo>
                  <a:pt x="181355" y="90678"/>
                </a:lnTo>
                <a:lnTo>
                  <a:pt x="638555" y="90678"/>
                </a:lnTo>
                <a:lnTo>
                  <a:pt x="638555" y="272034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739" y="113347"/>
            <a:ext cx="32353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결제취소후 적립금결제분 자동환불</a:t>
            </a:r>
            <a:r>
              <a:rPr dirty="0" sz="1400" spc="-10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36" y="908303"/>
            <a:ext cx="5067299" cy="3427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56276" y="868680"/>
            <a:ext cx="1656587" cy="3467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12864" y="785840"/>
            <a:ext cx="1605262" cy="4362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8251" y="146603"/>
            <a:ext cx="43980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맑은 고딕"/>
                <a:cs typeface="맑은 고딕"/>
              </a:rPr>
              <a:t>2-14 </a:t>
            </a:r>
            <a:r>
              <a:rPr dirty="0" sz="1400" b="1">
                <a:latin typeface="맑은 고딕"/>
                <a:cs typeface="맑은 고딕"/>
              </a:rPr>
              <a:t>옵션선택후 옵션버튼 재 클릭 하면 나타나는</a:t>
            </a:r>
            <a:r>
              <a:rPr dirty="0" sz="1400" spc="-13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13626" y="2134361"/>
            <a:ext cx="1717675" cy="822960"/>
          </a:xfrm>
          <a:custGeom>
            <a:avLst/>
            <a:gdLst/>
            <a:ahLst/>
            <a:cxnLst/>
            <a:rect l="l" t="t" r="r" b="b"/>
            <a:pathLst>
              <a:path w="1717675" h="822960">
                <a:moveTo>
                  <a:pt x="0" y="0"/>
                </a:moveTo>
                <a:lnTo>
                  <a:pt x="1717548" y="0"/>
                </a:lnTo>
                <a:lnTo>
                  <a:pt x="1717548" y="822960"/>
                </a:lnTo>
                <a:lnTo>
                  <a:pt x="0" y="82296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42248" y="4899131"/>
            <a:ext cx="6680200" cy="17329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모든 상품들에 해당하는</a:t>
            </a:r>
            <a:r>
              <a:rPr dirty="0" sz="1400" spc="-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오류입니다.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처음에 옵션을 선택하고 나서 + - 버튼은 오류가</a:t>
            </a:r>
            <a:r>
              <a:rPr dirty="0" sz="1400" spc="-1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없습니다.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8509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옵션을 선택하고 나서 다시 같은 옵션을 선택하면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+-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버튼을 눌렀을 때</a:t>
            </a:r>
            <a:r>
              <a:rPr dirty="0" sz="1400" spc="-14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수량박스는  변화가 없고 가격만</a:t>
            </a:r>
            <a:r>
              <a:rPr dirty="0" sz="1400" spc="-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변화합니다.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결제창에는 가격과 수량 (표시되지는 않지만)버튼 누른만큼의 가격으로</a:t>
            </a:r>
            <a:r>
              <a:rPr dirty="0" sz="1400" spc="-13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노출됩니다.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96534" y="1917954"/>
            <a:ext cx="1009015" cy="360045"/>
          </a:xfrm>
          <a:custGeom>
            <a:avLst/>
            <a:gdLst/>
            <a:ahLst/>
            <a:cxnLst/>
            <a:rect l="l" t="t" r="r" b="b"/>
            <a:pathLst>
              <a:path w="1009015" h="360044">
                <a:moveTo>
                  <a:pt x="0" y="0"/>
                </a:moveTo>
                <a:lnTo>
                  <a:pt x="1008888" y="0"/>
                </a:lnTo>
                <a:lnTo>
                  <a:pt x="1008888" y="359663"/>
                </a:lnTo>
                <a:lnTo>
                  <a:pt x="0" y="359663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41449" y="1639026"/>
            <a:ext cx="2440305" cy="41973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550"/>
              </a:lnSpc>
              <a:spcBef>
                <a:spcPts val="10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같은 옵션</a:t>
            </a:r>
            <a:r>
              <a:rPr dirty="0" sz="1400" spc="-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재클릭</a:t>
            </a:r>
            <a:endParaRPr sz="1400">
              <a:latin typeface="맑은 고딕"/>
              <a:cs typeface="맑은 고딕"/>
            </a:endParaRPr>
          </a:p>
          <a:p>
            <a:pPr algn="r" marR="5080">
              <a:lnSpc>
                <a:spcPts val="155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오류발생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9327" y="475488"/>
            <a:ext cx="8281415" cy="5618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7847" y="3572255"/>
            <a:ext cx="4751831" cy="3000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84526" y="2413254"/>
            <a:ext cx="576580" cy="288290"/>
          </a:xfrm>
          <a:custGeom>
            <a:avLst/>
            <a:gdLst/>
            <a:ahLst/>
            <a:cxnLst/>
            <a:rect l="l" t="t" r="r" b="b"/>
            <a:pathLst>
              <a:path w="576579" h="288289">
                <a:moveTo>
                  <a:pt x="0" y="0"/>
                </a:moveTo>
                <a:lnTo>
                  <a:pt x="576072" y="0"/>
                </a:lnTo>
                <a:lnTo>
                  <a:pt x="576072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91589" y="5074158"/>
            <a:ext cx="864235" cy="143510"/>
          </a:xfrm>
          <a:custGeom>
            <a:avLst/>
            <a:gdLst/>
            <a:ahLst/>
            <a:cxnLst/>
            <a:rect l="l" t="t" r="r" b="b"/>
            <a:pathLst>
              <a:path w="864235" h="143510">
                <a:moveTo>
                  <a:pt x="0" y="0"/>
                </a:moveTo>
                <a:lnTo>
                  <a:pt x="864108" y="0"/>
                </a:lnTo>
                <a:lnTo>
                  <a:pt x="864108" y="143256"/>
                </a:lnTo>
                <a:lnTo>
                  <a:pt x="0" y="14325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21662" y="5473672"/>
            <a:ext cx="59607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회원관리에서 핸드폰 3칸일 필요가</a:t>
            </a:r>
            <a:r>
              <a:rPr dirty="0" sz="1800" spc="-2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없습니다.</a:t>
            </a:r>
            <a:endParaRPr sz="18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오히려 3칸에 저장할 경우 결제하기에서 오류</a:t>
            </a:r>
            <a:r>
              <a:rPr dirty="0" sz="1800" spc="-10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발생합니다.  (숫자 외에 문자있을 경우 결제가 넘어가지</a:t>
            </a:r>
            <a:r>
              <a:rPr dirty="0" sz="1800" spc="-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맑은 고딕"/>
                <a:cs typeface="맑은 고딕"/>
              </a:rPr>
              <a:t>않습니다.)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251" y="146603"/>
            <a:ext cx="42729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고객 결제 페이지 / 관리자 회원관리 페이지</a:t>
            </a:r>
            <a:r>
              <a:rPr dirty="0" sz="1400" spc="-13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전화번호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545401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기프트세트 주문 오류, 상품 선택 정보</a:t>
            </a:r>
            <a:r>
              <a:rPr dirty="0" sz="2000" spc="-11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유지하기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4723" y="1504489"/>
            <a:ext cx="6079490" cy="4963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" marR="45085" indent="635">
              <a:lnSpc>
                <a:spcPct val="100000"/>
              </a:lnSpc>
              <a:spcBef>
                <a:spcPts val="100"/>
              </a:spcBef>
              <a:buChar char="-"/>
              <a:tabLst>
                <a:tab pos="19367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메인 기프트를 고른 상태에서 다시 메인 기프트를 고르면  앞에 고른 메인 기프트가 자동으로 대체되는데, ‘메인 기프  트’는 한 가지만 고를 수 있습니다. 라는 안내창을</a:t>
            </a:r>
            <a:r>
              <a:rPr dirty="0" sz="1800" spc="-8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띄워주고  자동대체가 안되도록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하기</a:t>
            </a:r>
            <a:endParaRPr sz="1800">
              <a:latin typeface="맑은 고딕"/>
              <a:cs typeface="맑은 고딕"/>
            </a:endParaRPr>
          </a:p>
          <a:p>
            <a:pPr marL="15240" marR="5080" indent="635">
              <a:lnSpc>
                <a:spcPct val="100000"/>
              </a:lnSpc>
              <a:spcBef>
                <a:spcPts val="2160"/>
              </a:spcBef>
              <a:buChar char="-"/>
              <a:tabLst>
                <a:tab pos="19177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수량을 늘리면 현재단가가 같이 변한다. 현재 단가는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구성  품 단가의 합이므로 세트의 수량을 늘려도 현재 단가는 바  뀌면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안됨</a:t>
            </a:r>
            <a:endParaRPr sz="1800">
              <a:latin typeface="맑은 고딕"/>
              <a:cs typeface="맑은 고딕"/>
            </a:endParaRPr>
          </a:p>
          <a:p>
            <a:pPr marL="14604" marR="43815" indent="635">
              <a:lnSpc>
                <a:spcPct val="100000"/>
              </a:lnSpc>
              <a:spcBef>
                <a:spcPts val="2160"/>
              </a:spcBef>
              <a:buChar char="-"/>
              <a:tabLst>
                <a:tab pos="1911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메인 기프트에 상품을 추가하기 전까지는 수량 수정 +</a:t>
            </a:r>
            <a:r>
              <a:rPr dirty="0" sz="1800" spc="-9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버  튼이 작동하지 않음. 처음부터 수량 변경할 수 있도록</a:t>
            </a:r>
            <a:r>
              <a:rPr dirty="0" sz="1800" spc="-8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하기</a:t>
            </a:r>
            <a:endParaRPr sz="1800">
              <a:latin typeface="맑은 고딕"/>
              <a:cs typeface="맑은 고딕"/>
            </a:endParaRPr>
          </a:p>
          <a:p>
            <a:pPr marL="189865" indent="-175895">
              <a:lnSpc>
                <a:spcPct val="100000"/>
              </a:lnSpc>
              <a:spcBef>
                <a:spcPts val="2160"/>
              </a:spcBef>
              <a:buChar char="-"/>
              <a:tabLst>
                <a:tab pos="18986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주문 수량 직접 입력해서 수정되도록</a:t>
            </a:r>
            <a:r>
              <a:rPr dirty="0" sz="1800" spc="-2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하기</a:t>
            </a:r>
            <a:endParaRPr sz="1800">
              <a:latin typeface="맑은 고딕"/>
              <a:cs typeface="맑은 고딕"/>
            </a:endParaRPr>
          </a:p>
          <a:p>
            <a:pPr marL="12700" marR="26034" indent="1270">
              <a:lnSpc>
                <a:spcPct val="100000"/>
              </a:lnSpc>
              <a:spcBef>
                <a:spcPts val="2160"/>
              </a:spcBef>
            </a:pP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- 여기에서 상품 다 고르고 디자인 에디터로 진행했다가 웹  브라우저 ‘뒤로’ 버튼 누르면 앞에서 선택한 모든 상품이</a:t>
            </a:r>
            <a:r>
              <a:rPr dirty="0" sz="1800" spc="-10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사  라진다. 이건 모든 메뉴 디자인 에디터 공통사항인데, 선택  한 옵션들이 사라지지 않아야 한다.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03414" y="3074670"/>
            <a:ext cx="2269490" cy="2508885"/>
          </a:xfrm>
          <a:custGeom>
            <a:avLst/>
            <a:gdLst/>
            <a:ahLst/>
            <a:cxnLst/>
            <a:rect l="l" t="t" r="r" b="b"/>
            <a:pathLst>
              <a:path w="2269490" h="2508885">
                <a:moveTo>
                  <a:pt x="0" y="0"/>
                </a:moveTo>
                <a:lnTo>
                  <a:pt x="2269235" y="0"/>
                </a:lnTo>
                <a:lnTo>
                  <a:pt x="2269235" y="2508504"/>
                </a:lnTo>
                <a:lnTo>
                  <a:pt x="0" y="250850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74635" y="2473451"/>
            <a:ext cx="3451860" cy="401320"/>
          </a:xfrm>
          <a:prstGeom prst="rect">
            <a:avLst/>
          </a:prstGeom>
          <a:ln w="9144">
            <a:solidFill>
              <a:srgbClr val="FF000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dirty="0" sz="1000" spc="-5">
                <a:solidFill>
                  <a:srgbClr val="FF0000"/>
                </a:solidFill>
                <a:latin typeface="맑은 고딕"/>
                <a:cs typeface="맑은 고딕"/>
              </a:rPr>
              <a:t>수량에 따라 ~ 설명문 삭제하고 아래 글로</a:t>
            </a:r>
            <a:r>
              <a:rPr dirty="0" sz="1000" spc="3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000" spc="-5">
                <a:solidFill>
                  <a:srgbClr val="FF0000"/>
                </a:solidFill>
                <a:latin typeface="맑은 고딕"/>
                <a:cs typeface="맑은 고딕"/>
              </a:rPr>
              <a:t>대체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 b="1">
                <a:solidFill>
                  <a:srgbClr val="FF0000"/>
                </a:solidFill>
                <a:latin typeface="맑은 고딕"/>
                <a:cs typeface="맑은 고딕"/>
              </a:rPr>
              <a:t>메인 기프트 1종, 추가 기프트 2종까지 고를 수</a:t>
            </a:r>
            <a:r>
              <a:rPr dirty="0" sz="1000" spc="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000" spc="-5" b="1">
                <a:solidFill>
                  <a:srgbClr val="FF0000"/>
                </a:solidFill>
                <a:latin typeface="맑은 고딕"/>
                <a:cs typeface="맑은 고딕"/>
              </a:rPr>
              <a:t>있습니다.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81009" y="2867405"/>
            <a:ext cx="0" cy="111760"/>
          </a:xfrm>
          <a:custGeom>
            <a:avLst/>
            <a:gdLst/>
            <a:ahLst/>
            <a:cxnLst/>
            <a:rect l="l" t="t" r="r" b="b"/>
            <a:pathLst>
              <a:path w="0" h="111760">
                <a:moveTo>
                  <a:pt x="0" y="0"/>
                </a:moveTo>
                <a:lnTo>
                  <a:pt x="0" y="111264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23855" y="2959616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4300" y="0"/>
                </a:moveTo>
                <a:lnTo>
                  <a:pt x="0" y="0"/>
                </a:lnTo>
                <a:lnTo>
                  <a:pt x="57150" y="114300"/>
                </a:lnTo>
                <a:lnTo>
                  <a:pt x="1143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088" y="676655"/>
            <a:ext cx="8572499" cy="5812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2388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주문관리</a:t>
            </a:r>
            <a:r>
              <a:rPr dirty="0" sz="1400" spc="-8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디자인의뢰2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89242" y="2925317"/>
            <a:ext cx="541020" cy="180340"/>
          </a:xfrm>
          <a:custGeom>
            <a:avLst/>
            <a:gdLst/>
            <a:ahLst/>
            <a:cxnLst/>
            <a:rect l="l" t="t" r="r" b="b"/>
            <a:pathLst>
              <a:path w="541020" h="180339">
                <a:moveTo>
                  <a:pt x="0" y="0"/>
                </a:moveTo>
                <a:lnTo>
                  <a:pt x="541020" y="0"/>
                </a:lnTo>
                <a:lnTo>
                  <a:pt x="541020" y="179832"/>
                </a:lnTo>
                <a:lnTo>
                  <a:pt x="0" y="17983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46078" y="1946803"/>
            <a:ext cx="602869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디자이너가 파일을 재요청하면 고객 주문/배송조회 페이지에 파일  업로드라는 버튼이</a:t>
            </a:r>
            <a:r>
              <a:rPr dirty="0" sz="1600" spc="1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생깁니다.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831" y="2709672"/>
            <a:ext cx="3837432" cy="2246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131" y="4956490"/>
            <a:ext cx="4314190" cy="1488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795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버튼을 클릭하면 파일을 업로드하는데 파일은  한 개씩 밖에 올라가지</a:t>
            </a:r>
            <a:r>
              <a:rPr dirty="0" sz="1600" spc="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않습니다.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또 한 파일을 하나 등록하고 추가적으로 등록을  하면 이전에 등록했던 파일들은 없어져 최근에  업로드했던 이미지 한 개 만</a:t>
            </a:r>
            <a:r>
              <a:rPr dirty="0" sz="1600" spc="1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노출됩니다.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55592" y="2709672"/>
            <a:ext cx="3960875" cy="2351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16017" y="2753105"/>
            <a:ext cx="3313429" cy="2161540"/>
          </a:xfrm>
          <a:custGeom>
            <a:avLst/>
            <a:gdLst/>
            <a:ahLst/>
            <a:cxnLst/>
            <a:rect l="l" t="t" r="r" b="b"/>
            <a:pathLst>
              <a:path w="3313429" h="2161540">
                <a:moveTo>
                  <a:pt x="0" y="0"/>
                </a:moveTo>
                <a:lnTo>
                  <a:pt x="3313176" y="0"/>
                </a:lnTo>
                <a:lnTo>
                  <a:pt x="3313176" y="2161032"/>
                </a:lnTo>
                <a:lnTo>
                  <a:pt x="0" y="216103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2148"/>
            <a:ext cx="12192000" cy="6013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95451" y="1165467"/>
            <a:ext cx="8100695" cy="94170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85090" indent="635">
              <a:lnSpc>
                <a:spcPct val="100000"/>
              </a:lnSpc>
              <a:spcBef>
                <a:spcPts val="100"/>
              </a:spcBef>
            </a:pPr>
            <a:r>
              <a:rPr dirty="0"/>
              <a:t>상품 ‘디자인 의뢰하기’ / 커스텀 기프트 세트 구매할 때, 장바구니에 있는</a:t>
            </a:r>
            <a:r>
              <a:rPr dirty="0" spc="-85"/>
              <a:t> </a:t>
            </a:r>
            <a:r>
              <a:rPr dirty="0"/>
              <a:t>상품  과 같이 구매할 수</a:t>
            </a:r>
            <a:r>
              <a:rPr dirty="0" spc="0"/>
              <a:t> </a:t>
            </a:r>
            <a:r>
              <a:rPr dirty="0"/>
              <a:t>없다.</a:t>
            </a:r>
          </a:p>
          <a:p>
            <a:pPr marL="13335" marR="5080">
              <a:lnSpc>
                <a:spcPct val="100000"/>
              </a:lnSpc>
              <a:spcBef>
                <a:spcPts val="10"/>
              </a:spcBef>
            </a:pPr>
            <a:r>
              <a:rPr dirty="0" sz="1200"/>
              <a:t>- 다른 기프트 아이템이나 감사패는 결제 페이지에서 이탈해도 장바구니에 상품이 남아 있으나, 커스텀 아이템/</a:t>
            </a:r>
            <a:r>
              <a:rPr dirty="0" sz="1200" spc="-90"/>
              <a:t> </a:t>
            </a:r>
            <a:r>
              <a:rPr dirty="0" sz="1200"/>
              <a:t>디자인  의뢰하기 상품은 결제페이지에서 이탈하면 에디팅/ 파일 업로드가 끝난 상품이라도 장바구니에 남아있지</a:t>
            </a:r>
            <a:r>
              <a:rPr dirty="0" sz="1200" spc="-45"/>
              <a:t> </a:t>
            </a:r>
            <a:r>
              <a:rPr dirty="0" sz="1200"/>
              <a:t>않다.</a:t>
            </a:r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861060" y="3695700"/>
            <a:ext cx="6095999" cy="2987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6582" y="3681221"/>
            <a:ext cx="6125210" cy="3016250"/>
          </a:xfrm>
          <a:custGeom>
            <a:avLst/>
            <a:gdLst/>
            <a:ahLst/>
            <a:cxnLst/>
            <a:rect l="l" t="t" r="r" b="b"/>
            <a:pathLst>
              <a:path w="6125209" h="3016250">
                <a:moveTo>
                  <a:pt x="0" y="0"/>
                </a:moveTo>
                <a:lnTo>
                  <a:pt x="6124956" y="0"/>
                </a:lnTo>
                <a:lnTo>
                  <a:pt x="6124956" y="3015996"/>
                </a:lnTo>
                <a:lnTo>
                  <a:pt x="0" y="3015996"/>
                </a:lnTo>
                <a:lnTo>
                  <a:pt x="0" y="0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8738" y="113347"/>
            <a:ext cx="761365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기프트세트 및 디자인 의뢰하기 상품 구매중 이탈시 장바구니로 인도 안되는 오류 (16P</a:t>
            </a:r>
            <a:r>
              <a:rPr dirty="0" sz="1400" spc="-18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추가분)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248" y="600456"/>
            <a:ext cx="1013002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5676" y="595883"/>
            <a:ext cx="10139680" cy="6129655"/>
          </a:xfrm>
          <a:custGeom>
            <a:avLst/>
            <a:gdLst/>
            <a:ahLst/>
            <a:cxnLst/>
            <a:rect l="l" t="t" r="r" b="b"/>
            <a:pathLst>
              <a:path w="10139680" h="6129655">
                <a:moveTo>
                  <a:pt x="0" y="0"/>
                </a:moveTo>
                <a:lnTo>
                  <a:pt x="10139172" y="0"/>
                </a:lnTo>
                <a:lnTo>
                  <a:pt x="1013917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9012" y="229034"/>
            <a:ext cx="283273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맑은 고딕"/>
                <a:cs typeface="맑은 고딕"/>
              </a:rPr>
              <a:t>디자인 방법 선택창</a:t>
            </a:r>
            <a:r>
              <a:rPr dirty="0" sz="2000" spc="-110" b="1">
                <a:latin typeface="맑은 고딕"/>
                <a:cs typeface="맑은 고딕"/>
              </a:rPr>
              <a:t> </a:t>
            </a:r>
            <a:r>
              <a:rPr dirty="0" sz="2000" b="1"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2311" y="1502663"/>
            <a:ext cx="3996054" cy="37084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감사패 글자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삭제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29150" y="1041653"/>
            <a:ext cx="739140" cy="375285"/>
          </a:xfrm>
          <a:custGeom>
            <a:avLst/>
            <a:gdLst/>
            <a:ahLst/>
            <a:cxnLst/>
            <a:rect l="l" t="t" r="r" b="b"/>
            <a:pathLst>
              <a:path w="739139" h="375284">
                <a:moveTo>
                  <a:pt x="0" y="0"/>
                </a:moveTo>
                <a:lnTo>
                  <a:pt x="739139" y="0"/>
                </a:lnTo>
                <a:lnTo>
                  <a:pt x="739139" y="374903"/>
                </a:lnTo>
                <a:lnTo>
                  <a:pt x="0" y="374903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68290" y="768858"/>
            <a:ext cx="631190" cy="381000"/>
          </a:xfrm>
          <a:custGeom>
            <a:avLst/>
            <a:gdLst/>
            <a:ahLst/>
            <a:cxnLst/>
            <a:rect l="l" t="t" r="r" b="b"/>
            <a:pathLst>
              <a:path w="631189" h="381000">
                <a:moveTo>
                  <a:pt x="0" y="381000"/>
                </a:moveTo>
                <a:lnTo>
                  <a:pt x="54387" y="359832"/>
                </a:lnTo>
                <a:lnTo>
                  <a:pt x="107552" y="338665"/>
                </a:lnTo>
                <a:lnTo>
                  <a:pt x="158271" y="317498"/>
                </a:lnTo>
                <a:lnTo>
                  <a:pt x="205319" y="296330"/>
                </a:lnTo>
                <a:lnTo>
                  <a:pt x="247475" y="275163"/>
                </a:lnTo>
                <a:lnTo>
                  <a:pt x="283515" y="253996"/>
                </a:lnTo>
                <a:lnTo>
                  <a:pt x="342757" y="192314"/>
                </a:lnTo>
                <a:lnTo>
                  <a:pt x="353277" y="149486"/>
                </a:lnTo>
                <a:lnTo>
                  <a:pt x="351398" y="111290"/>
                </a:lnTo>
                <a:lnTo>
                  <a:pt x="330461" y="71272"/>
                </a:lnTo>
                <a:lnTo>
                  <a:pt x="279951" y="72265"/>
                </a:lnTo>
                <a:lnTo>
                  <a:pt x="245594" y="108479"/>
                </a:lnTo>
                <a:lnTo>
                  <a:pt x="227400" y="179918"/>
                </a:lnTo>
                <a:lnTo>
                  <a:pt x="256670" y="241761"/>
                </a:lnTo>
                <a:lnTo>
                  <a:pt x="291479" y="272516"/>
                </a:lnTo>
                <a:lnTo>
                  <a:pt x="333405" y="294013"/>
                </a:lnTo>
                <a:lnTo>
                  <a:pt x="377266" y="296329"/>
                </a:lnTo>
                <a:lnTo>
                  <a:pt x="416240" y="278042"/>
                </a:lnTo>
                <a:lnTo>
                  <a:pt x="460887" y="244854"/>
                </a:lnTo>
                <a:lnTo>
                  <a:pt x="506210" y="203876"/>
                </a:lnTo>
                <a:lnTo>
                  <a:pt x="547214" y="162221"/>
                </a:lnTo>
                <a:lnTo>
                  <a:pt x="578904" y="127000"/>
                </a:lnTo>
                <a:lnTo>
                  <a:pt x="604184" y="91777"/>
                </a:lnTo>
                <a:lnTo>
                  <a:pt x="626694" y="29271"/>
                </a:lnTo>
                <a:lnTo>
                  <a:pt x="630936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395" y="340200"/>
            <a:ext cx="7222816" cy="650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79080" y="4698491"/>
            <a:ext cx="3866387" cy="2122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16595" y="2354335"/>
            <a:ext cx="3796283" cy="2200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16595" y="96012"/>
            <a:ext cx="3891453" cy="2225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19038" y="2321814"/>
            <a:ext cx="1332230" cy="542925"/>
          </a:xfrm>
          <a:custGeom>
            <a:avLst/>
            <a:gdLst/>
            <a:ahLst/>
            <a:cxnLst/>
            <a:rect l="l" t="t" r="r" b="b"/>
            <a:pathLst>
              <a:path w="1332229" h="542925">
                <a:moveTo>
                  <a:pt x="0" y="0"/>
                </a:moveTo>
                <a:lnTo>
                  <a:pt x="1331975" y="0"/>
                </a:lnTo>
                <a:lnTo>
                  <a:pt x="1331975" y="542543"/>
                </a:lnTo>
                <a:lnTo>
                  <a:pt x="0" y="542543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89285" y="1209294"/>
            <a:ext cx="844550" cy="542925"/>
          </a:xfrm>
          <a:custGeom>
            <a:avLst/>
            <a:gdLst/>
            <a:ahLst/>
            <a:cxnLst/>
            <a:rect l="l" t="t" r="r" b="b"/>
            <a:pathLst>
              <a:path w="844550" h="542925">
                <a:moveTo>
                  <a:pt x="0" y="0"/>
                </a:moveTo>
                <a:lnTo>
                  <a:pt x="844296" y="0"/>
                </a:lnTo>
                <a:lnTo>
                  <a:pt x="844296" y="542544"/>
                </a:lnTo>
                <a:lnTo>
                  <a:pt x="0" y="54254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20706" y="3601973"/>
            <a:ext cx="843280" cy="541020"/>
          </a:xfrm>
          <a:custGeom>
            <a:avLst/>
            <a:gdLst/>
            <a:ahLst/>
            <a:cxnLst/>
            <a:rect l="l" t="t" r="r" b="b"/>
            <a:pathLst>
              <a:path w="843279" h="541020">
                <a:moveTo>
                  <a:pt x="0" y="0"/>
                </a:moveTo>
                <a:lnTo>
                  <a:pt x="842772" y="0"/>
                </a:lnTo>
                <a:lnTo>
                  <a:pt x="842772" y="541019"/>
                </a:lnTo>
                <a:lnTo>
                  <a:pt x="0" y="54101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11561" y="5979414"/>
            <a:ext cx="843280" cy="541020"/>
          </a:xfrm>
          <a:custGeom>
            <a:avLst/>
            <a:gdLst/>
            <a:ahLst/>
            <a:cxnLst/>
            <a:rect l="l" t="t" r="r" b="b"/>
            <a:pathLst>
              <a:path w="843279" h="541020">
                <a:moveTo>
                  <a:pt x="0" y="0"/>
                </a:moveTo>
                <a:lnTo>
                  <a:pt x="842772" y="0"/>
                </a:lnTo>
                <a:lnTo>
                  <a:pt x="842772" y="541020"/>
                </a:lnTo>
                <a:lnTo>
                  <a:pt x="0" y="54102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889544" y="3284776"/>
            <a:ext cx="5869305" cy="1124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907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상품 개수를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‘+/-’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버튼이 아니라 영역선택 후 숫자</a:t>
            </a:r>
            <a:r>
              <a:rPr dirty="0" sz="1800" spc="-6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기입  으로 편집이 커스터마이징 기프트 세트만 되지</a:t>
            </a:r>
            <a:r>
              <a:rPr dirty="0" sz="1800" spc="-7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않는다.</a:t>
            </a:r>
            <a:endParaRPr sz="18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- 기프트세트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(완성품),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기프트 아이템, 감사패들은 상품 개수편집을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[+,-]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버튼과 버튼  업이 숫자 선택후 편집하면 변경이 가능하나, 커스터마이징 기프트 세트는</a:t>
            </a:r>
            <a:r>
              <a:rPr dirty="0" sz="1200" spc="-7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[+,-]버튼으 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로만 편집이 가능함.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39" y="109871"/>
            <a:ext cx="3652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커스터마이징 기프트세트 세트수량 변경</a:t>
            </a:r>
            <a:r>
              <a:rPr dirty="0" sz="1400" spc="-114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방법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5987" y="494227"/>
            <a:ext cx="11526012" cy="5950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82617" y="1921001"/>
            <a:ext cx="7074534" cy="805180"/>
          </a:xfrm>
          <a:custGeom>
            <a:avLst/>
            <a:gdLst/>
            <a:ahLst/>
            <a:cxnLst/>
            <a:rect l="l" t="t" r="r" b="b"/>
            <a:pathLst>
              <a:path w="7074534" h="805180">
                <a:moveTo>
                  <a:pt x="0" y="0"/>
                </a:moveTo>
                <a:lnTo>
                  <a:pt x="7074408" y="0"/>
                </a:lnTo>
                <a:lnTo>
                  <a:pt x="707440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81855" y="2769107"/>
            <a:ext cx="7338059" cy="1569720"/>
          </a:xfrm>
          <a:custGeom>
            <a:avLst/>
            <a:gdLst/>
            <a:ahLst/>
            <a:cxnLst/>
            <a:rect l="l" t="t" r="r" b="b"/>
            <a:pathLst>
              <a:path w="7338059" h="1569720">
                <a:moveTo>
                  <a:pt x="0" y="0"/>
                </a:moveTo>
                <a:lnTo>
                  <a:pt x="7338059" y="0"/>
                </a:lnTo>
                <a:lnTo>
                  <a:pt x="7338059" y="1569720"/>
                </a:lnTo>
                <a:lnTo>
                  <a:pt x="0" y="15697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관리자에서 ‘설정하는대로’ 구매자의 화면이</a:t>
            </a:r>
            <a:r>
              <a:rPr dirty="0" spc="-105"/>
              <a:t> </a:t>
            </a:r>
            <a:r>
              <a:rPr dirty="0"/>
              <a:t>변동됨.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59666" y="3074127"/>
            <a:ext cx="7183755" cy="1212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191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-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‘결제완료’는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관리자에서 편집이 불가능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(결제완료되면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자동으로 관리자/ 구매자 화면에 결제완료로 표  시됨)</a:t>
            </a:r>
            <a:endParaRPr sz="1200">
              <a:latin typeface="맑은 고딕"/>
              <a:cs typeface="맑은 고딕"/>
            </a:endParaRPr>
          </a:p>
          <a:p>
            <a:pPr marL="12700" marR="5080">
              <a:lnSpc>
                <a:spcPts val="2160"/>
              </a:lnSpc>
              <a:spcBef>
                <a:spcPts val="6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← ‘반품신청’ / ‘교환신청‘ 은 관리자에서는 보이고 편집이</a:t>
            </a:r>
            <a:r>
              <a:rPr dirty="0" sz="1800" spc="-1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가능하지만,  구매자가 신청할 수 있는 방법이 없다. (전부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C/S Call로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신청하거나,  채널톡으로 연결해야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함)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392" y="1932432"/>
            <a:ext cx="4093463" cy="3890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914" y="1917954"/>
            <a:ext cx="4122420" cy="3919854"/>
          </a:xfrm>
          <a:custGeom>
            <a:avLst/>
            <a:gdLst/>
            <a:ahLst/>
            <a:cxnLst/>
            <a:rect l="l" t="t" r="r" b="b"/>
            <a:pathLst>
              <a:path w="4122420" h="3919854">
                <a:moveTo>
                  <a:pt x="0" y="0"/>
                </a:moveTo>
                <a:lnTo>
                  <a:pt x="4122420" y="0"/>
                </a:lnTo>
                <a:lnTo>
                  <a:pt x="4122420" y="3919728"/>
                </a:lnTo>
                <a:lnTo>
                  <a:pt x="0" y="3919728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739" y="113347"/>
            <a:ext cx="49206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반품신청/ 교환신청 구매자가 직접 홈페이지에서 신청</a:t>
            </a:r>
            <a:r>
              <a:rPr dirty="0" sz="1400" spc="-13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불가능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2426" y="1773173"/>
            <a:ext cx="530860" cy="1953895"/>
          </a:xfrm>
          <a:custGeom>
            <a:avLst/>
            <a:gdLst/>
            <a:ahLst/>
            <a:cxnLst/>
            <a:rect l="l" t="t" r="r" b="b"/>
            <a:pathLst>
              <a:path w="530860" h="1953895">
                <a:moveTo>
                  <a:pt x="0" y="0"/>
                </a:moveTo>
                <a:lnTo>
                  <a:pt x="530351" y="0"/>
                </a:lnTo>
                <a:lnTo>
                  <a:pt x="530351" y="1953768"/>
                </a:lnTo>
                <a:lnTo>
                  <a:pt x="0" y="1953768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52796"/>
            <a:ext cx="8064500" cy="85471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-5" b="1">
                <a:latin typeface="맑은 고딕"/>
                <a:cs typeface="맑은 고딕"/>
              </a:rPr>
              <a:t>2-9 </a:t>
            </a:r>
            <a:r>
              <a:rPr dirty="0" sz="1400" b="1">
                <a:latin typeface="맑은 고딕"/>
                <a:cs typeface="맑은 고딕"/>
              </a:rPr>
              <a:t>패키지에서 내디자인 불러올 때 생기는</a:t>
            </a:r>
            <a:r>
              <a:rPr dirty="0" sz="1400" spc="-11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</a:t>
            </a:r>
            <a:endParaRPr sz="1400">
              <a:latin typeface="맑은 고딕"/>
              <a:cs typeface="맑은 고딕"/>
            </a:endParaRPr>
          </a:p>
          <a:p>
            <a:pPr marL="2127250">
              <a:lnSpc>
                <a:spcPct val="100000"/>
              </a:lnSpc>
              <a:spcBef>
                <a:spcPts val="74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내디자인을 불러오면 간혹가다 아래로 이미지가 업로드</a:t>
            </a:r>
            <a:r>
              <a:rPr dirty="0" sz="1400" spc="-1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됩니다.</a:t>
            </a:r>
            <a:endParaRPr sz="1400">
              <a:latin typeface="맑은 고딕"/>
              <a:cs typeface="맑은 고딕"/>
            </a:endParaRPr>
          </a:p>
          <a:p>
            <a:pPr marL="212725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내디자인 블러오기만 이렇게 됩니다. 다른 이미지들과 문구는 잘</a:t>
            </a:r>
            <a:r>
              <a:rPr dirty="0" sz="1400" spc="-1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나옵니다.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79" y="909827"/>
            <a:ext cx="8386571" cy="5634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20617" y="2637282"/>
            <a:ext cx="3888104" cy="3240405"/>
          </a:xfrm>
          <a:custGeom>
            <a:avLst/>
            <a:gdLst/>
            <a:ahLst/>
            <a:cxnLst/>
            <a:rect l="l" t="t" r="r" b="b"/>
            <a:pathLst>
              <a:path w="3888104" h="3240404">
                <a:moveTo>
                  <a:pt x="0" y="0"/>
                </a:moveTo>
                <a:lnTo>
                  <a:pt x="3887724" y="0"/>
                </a:lnTo>
                <a:lnTo>
                  <a:pt x="3887724" y="3240024"/>
                </a:lnTo>
                <a:lnTo>
                  <a:pt x="0" y="324002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757120"/>
            <a:ext cx="8767571" cy="5975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16624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맑은 고딕"/>
                <a:cs typeface="맑은 고딕"/>
              </a:rPr>
              <a:t>2-18 </a:t>
            </a:r>
            <a:r>
              <a:rPr dirty="0" sz="1400" b="1">
                <a:latin typeface="맑은 고딕"/>
                <a:cs typeface="맑은 고딕"/>
              </a:rPr>
              <a:t>패턴 복사</a:t>
            </a:r>
            <a:r>
              <a:rPr dirty="0" sz="1400" spc="-9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2806" y="5259228"/>
            <a:ext cx="5895340" cy="109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원인을 정확하게 알 수 없는 오류가</a:t>
            </a:r>
            <a:r>
              <a:rPr dirty="0" sz="1400" spc="-10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있습니다.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자세한 것은 영상을</a:t>
            </a:r>
            <a:r>
              <a:rPr dirty="0" sz="1400" spc="-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첨부하겠습니다.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패턴 제작할 때 취소 버튼을 누르고 크기, 이동을 하면 복사본이</a:t>
            </a:r>
            <a:r>
              <a:rPr dirty="0" sz="1400" spc="-16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남습니다.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276" y="1157473"/>
            <a:ext cx="7766303" cy="5200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26130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맑은 고딕"/>
                <a:cs typeface="맑은 고딕"/>
              </a:rPr>
              <a:t>2-17 </a:t>
            </a:r>
            <a:r>
              <a:rPr dirty="0" sz="1400" b="1">
                <a:latin typeface="맑은 고딕"/>
                <a:cs typeface="맑은 고딕"/>
              </a:rPr>
              <a:t>에디팅화면 정렬 버튼</a:t>
            </a:r>
            <a:r>
              <a:rPr dirty="0" sz="1400" spc="-10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개선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29505" y="1773173"/>
            <a:ext cx="647700" cy="433070"/>
          </a:xfrm>
          <a:custGeom>
            <a:avLst/>
            <a:gdLst/>
            <a:ahLst/>
            <a:cxnLst/>
            <a:rect l="l" t="t" r="r" b="b"/>
            <a:pathLst>
              <a:path w="647700" h="433069">
                <a:moveTo>
                  <a:pt x="0" y="0"/>
                </a:moveTo>
                <a:lnTo>
                  <a:pt x="647700" y="0"/>
                </a:lnTo>
                <a:lnTo>
                  <a:pt x="647700" y="432815"/>
                </a:lnTo>
                <a:lnTo>
                  <a:pt x="0" y="432815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94177" y="5259171"/>
            <a:ext cx="6013450" cy="1306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9357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정렬 중 뒤를 누르면 모든 레이어중 맨 뒤로</a:t>
            </a:r>
            <a:r>
              <a:rPr dirty="0" sz="1400" spc="-15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갑니다.  앞을 누르면 레이어를 한 칸씩 앞으로</a:t>
            </a:r>
            <a:r>
              <a:rPr dirty="0" sz="1400" spc="-114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올립니다.</a:t>
            </a:r>
            <a:endParaRPr sz="14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앞 버튼을 눌렀을 때 3번까지 아무런 반응이 없습니다. 그 이후 버튼을</a:t>
            </a:r>
            <a:r>
              <a:rPr dirty="0" sz="140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누르  면 한 칸씩 앞으로</a:t>
            </a:r>
            <a:r>
              <a:rPr dirty="0" sz="1400" spc="-6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올립니다.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눌렀을 때 바로 레이어가 움직여야 할 것</a:t>
            </a:r>
            <a:r>
              <a:rPr dirty="0" sz="1400" spc="-12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같습니다.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3004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8431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342004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배송준비중 리스트 생성</a:t>
            </a:r>
            <a:r>
              <a:rPr dirty="0" sz="2000" spc="-10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0808" y="4966715"/>
            <a:ext cx="4569460" cy="1754505"/>
          </a:xfrm>
          <a:custGeom>
            <a:avLst/>
            <a:gdLst/>
            <a:ahLst/>
            <a:cxnLst/>
            <a:rect l="l" t="t" r="r" b="b"/>
            <a:pathLst>
              <a:path w="4569460" h="1754504">
                <a:moveTo>
                  <a:pt x="0" y="0"/>
                </a:moveTo>
                <a:lnTo>
                  <a:pt x="4568952" y="0"/>
                </a:lnTo>
                <a:lnTo>
                  <a:pt x="4568952" y="1754123"/>
                </a:lnTo>
                <a:lnTo>
                  <a:pt x="0" y="17541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09313" y="4995325"/>
            <a:ext cx="433006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35">
              <a:lnSpc>
                <a:spcPct val="100000"/>
              </a:lnSpc>
              <a:spcBef>
                <a:spcPts val="100"/>
              </a:spcBef>
              <a:buChar char="-"/>
              <a:tabLst>
                <a:tab pos="18923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배송준비중리스트에서 엑셀 다운로드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선  택해서 택배 운송장용 파일을 생성하는데,  주문관리에서는 배송준비중 항목이</a:t>
            </a:r>
            <a:r>
              <a:rPr dirty="0" sz="1800" spc="-6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  <a:p>
            <a:pPr marL="12700" marR="101600">
              <a:lnSpc>
                <a:spcPct val="100000"/>
              </a:lnSpc>
              <a:spcBef>
                <a:spcPts val="2160"/>
              </a:spcBef>
              <a:buChar char="-"/>
              <a:tabLst>
                <a:tab pos="1885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처리상태에 제작중 다음에 ‘제작완료</a:t>
            </a:r>
            <a:r>
              <a:rPr dirty="0" sz="1800" spc="-1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배  송준비중’이 있어야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88964" y="2913888"/>
            <a:ext cx="2676143" cy="29916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84391" y="2909316"/>
            <a:ext cx="2685415" cy="3001010"/>
          </a:xfrm>
          <a:custGeom>
            <a:avLst/>
            <a:gdLst/>
            <a:ahLst/>
            <a:cxnLst/>
            <a:rect l="l" t="t" r="r" b="b"/>
            <a:pathLst>
              <a:path w="2685415" h="3001010">
                <a:moveTo>
                  <a:pt x="0" y="0"/>
                </a:moveTo>
                <a:lnTo>
                  <a:pt x="2685288" y="0"/>
                </a:lnTo>
                <a:lnTo>
                  <a:pt x="2685288" y="3000756"/>
                </a:lnTo>
                <a:lnTo>
                  <a:pt x="0" y="30007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05355" y="2452116"/>
            <a:ext cx="9634728" cy="3611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00783" y="2447544"/>
            <a:ext cx="9644380" cy="370840"/>
          </a:xfrm>
          <a:custGeom>
            <a:avLst/>
            <a:gdLst/>
            <a:ahLst/>
            <a:cxnLst/>
            <a:rect l="l" t="t" r="r" b="b"/>
            <a:pathLst>
              <a:path w="9644380" h="370839">
                <a:moveTo>
                  <a:pt x="0" y="0"/>
                </a:moveTo>
                <a:lnTo>
                  <a:pt x="9643872" y="0"/>
                </a:lnTo>
                <a:lnTo>
                  <a:pt x="9643872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27225" y="1341882"/>
            <a:ext cx="2822575" cy="370840"/>
          </a:xfrm>
          <a:custGeom>
            <a:avLst/>
            <a:gdLst/>
            <a:ahLst/>
            <a:cxnLst/>
            <a:rect l="l" t="t" r="r" b="b"/>
            <a:pathLst>
              <a:path w="2822575" h="370839">
                <a:moveTo>
                  <a:pt x="0" y="0"/>
                </a:moveTo>
                <a:lnTo>
                  <a:pt x="2822448" y="0"/>
                </a:lnTo>
                <a:lnTo>
                  <a:pt x="2822448" y="370332"/>
                </a:lnTo>
                <a:lnTo>
                  <a:pt x="0" y="37033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89869" y="3368802"/>
            <a:ext cx="1013460" cy="370840"/>
          </a:xfrm>
          <a:custGeom>
            <a:avLst/>
            <a:gdLst/>
            <a:ahLst/>
            <a:cxnLst/>
            <a:rect l="l" t="t" r="r" b="b"/>
            <a:pathLst>
              <a:path w="1013459" h="370839">
                <a:moveTo>
                  <a:pt x="0" y="0"/>
                </a:moveTo>
                <a:lnTo>
                  <a:pt x="1013459" y="0"/>
                </a:lnTo>
                <a:lnTo>
                  <a:pt x="1013459" y="370331"/>
                </a:lnTo>
                <a:lnTo>
                  <a:pt x="0" y="37033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542036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주문 리스트 참고 자료 – Cafe24 관리자</a:t>
            </a:r>
            <a:r>
              <a:rPr dirty="0" sz="2000" spc="-12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페이지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2628" y="600455"/>
            <a:ext cx="1110538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8055" y="595883"/>
            <a:ext cx="11115040" cy="6129655"/>
          </a:xfrm>
          <a:custGeom>
            <a:avLst/>
            <a:gdLst/>
            <a:ahLst/>
            <a:cxnLst/>
            <a:rect l="l" t="t" r="r" b="b"/>
            <a:pathLst>
              <a:path w="11115040" h="6129655">
                <a:moveTo>
                  <a:pt x="0" y="0"/>
                </a:moveTo>
                <a:lnTo>
                  <a:pt x="11114532" y="0"/>
                </a:lnTo>
                <a:lnTo>
                  <a:pt x="1111453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8" y="600456"/>
            <a:ext cx="1112824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055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25183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주문관리에서 배송방법</a:t>
            </a:r>
            <a:r>
              <a:rPr dirty="0" sz="2000" spc="-10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추가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20996" y="3300984"/>
            <a:ext cx="6306820" cy="2308860"/>
          </a:xfrm>
          <a:custGeom>
            <a:avLst/>
            <a:gdLst/>
            <a:ahLst/>
            <a:cxnLst/>
            <a:rect l="l" t="t" r="r" b="b"/>
            <a:pathLst>
              <a:path w="6306820" h="2308860">
                <a:moveTo>
                  <a:pt x="0" y="0"/>
                </a:moveTo>
                <a:lnTo>
                  <a:pt x="6306311" y="0"/>
                </a:lnTo>
                <a:lnTo>
                  <a:pt x="6306311" y="2308860"/>
                </a:lnTo>
                <a:lnTo>
                  <a:pt x="0" y="23088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20996" y="3329878"/>
            <a:ext cx="6306820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265" indent="1905">
              <a:lnSpc>
                <a:spcPct val="100000"/>
              </a:lnSpc>
              <a:spcBef>
                <a:spcPts val="100"/>
              </a:spcBef>
              <a:buChar char="-"/>
              <a:tabLst>
                <a:tab pos="26606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배송방법을 택배 이외에 다른 방법도 선택할 수 있어야</a:t>
            </a:r>
            <a:r>
              <a:rPr dirty="0" sz="1800" spc="-7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함</a:t>
            </a:r>
            <a:endParaRPr sz="1800">
              <a:latin typeface="맑은 고딕"/>
              <a:cs typeface="맑은 고딕"/>
            </a:endParaRPr>
          </a:p>
          <a:p>
            <a:pPr marL="265430" indent="-175260">
              <a:lnSpc>
                <a:spcPct val="100000"/>
              </a:lnSpc>
              <a:buChar char="-"/>
              <a:tabLst>
                <a:tab pos="26606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“방문수령, 다마스, 오토바이퀵, 직접배달” 추가하기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88265" marR="57150" indent="1905">
              <a:lnSpc>
                <a:spcPct val="100000"/>
              </a:lnSpc>
              <a:buChar char="-"/>
              <a:tabLst>
                <a:tab pos="26606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메타커머스 택배업체 목록에 대한통운과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CJ택배가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따로  되어 있는데, 두 회사가 합쳐져서 지금 이름은</a:t>
            </a:r>
            <a:r>
              <a:rPr dirty="0" sz="1800" spc="-5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CJ대한통운임. 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배송조회 링크와 관련될 것 같은데, 정확한 업체명과 배송조  회 링크 주소가 연결되어야</a:t>
            </a:r>
            <a:r>
              <a:rPr dirty="0" sz="1800" spc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61922" y="5257038"/>
            <a:ext cx="4453255" cy="739140"/>
          </a:xfrm>
          <a:custGeom>
            <a:avLst/>
            <a:gdLst/>
            <a:ahLst/>
            <a:cxnLst/>
            <a:rect l="l" t="t" r="r" b="b"/>
            <a:pathLst>
              <a:path w="4453255" h="739139">
                <a:moveTo>
                  <a:pt x="0" y="0"/>
                </a:moveTo>
                <a:lnTo>
                  <a:pt x="4453128" y="0"/>
                </a:lnTo>
                <a:lnTo>
                  <a:pt x="4453128" y="739140"/>
                </a:lnTo>
                <a:lnTo>
                  <a:pt x="0" y="739140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5" y="388620"/>
            <a:ext cx="8502395" cy="6380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44742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주문관리 감사패 2개 이상 구매시 발생하는</a:t>
            </a:r>
            <a:r>
              <a:rPr dirty="0" sz="1400" spc="-14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문제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774" y="2998470"/>
            <a:ext cx="7272655" cy="502920"/>
          </a:xfrm>
          <a:custGeom>
            <a:avLst/>
            <a:gdLst/>
            <a:ahLst/>
            <a:cxnLst/>
            <a:rect l="l" t="t" r="r" b="b"/>
            <a:pathLst>
              <a:path w="7272655" h="502920">
                <a:moveTo>
                  <a:pt x="0" y="0"/>
                </a:moveTo>
                <a:lnTo>
                  <a:pt x="7272528" y="0"/>
                </a:lnTo>
                <a:lnTo>
                  <a:pt x="7272528" y="502920"/>
                </a:lnTo>
                <a:lnTo>
                  <a:pt x="0" y="50292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18491" y="3623947"/>
            <a:ext cx="6063615" cy="1976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모든상품 주문을 2건이상 동시에 주문하면 한 개 구매했을 때처럼  방식이 이루어집니다. 상품 주문을 2개이상 한번에 할 시 커스텀화  면도 갯수당 나와야 하고 주문관리에서도 따로따로 나와야</a:t>
            </a:r>
            <a:r>
              <a:rPr dirty="0" sz="1600" spc="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합니다.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이렇게 된다면 같은 내용의 감사패를 </a:t>
            </a:r>
            <a:r>
              <a:rPr dirty="0" sz="1600" spc="-10" b="1">
                <a:solidFill>
                  <a:srgbClr val="FF0000"/>
                </a:solidFill>
                <a:latin typeface="맑은 고딕"/>
                <a:cs typeface="맑은 고딕"/>
              </a:rPr>
              <a:t>3개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구매하는 결과가</a:t>
            </a:r>
            <a:r>
              <a:rPr dirty="0" sz="1600" spc="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됩니다.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 marR="13081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현재 방식으로는 대량으로 감사패를 구매할 경우 에디팅시스템은  무용지물입니다.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698" y="569416"/>
            <a:ext cx="59645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Many </a:t>
            </a:r>
            <a:r>
              <a:rPr dirty="0" sz="2400" spc="-5" b="1">
                <a:solidFill>
                  <a:srgbClr val="000000"/>
                </a:solidFill>
                <a:latin typeface="맑은 고딕"/>
                <a:cs typeface="맑은 고딕"/>
              </a:rPr>
              <a:t>Thanks </a:t>
            </a: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미완성된 주요 기능 요약 -</a:t>
            </a:r>
            <a:r>
              <a:rPr dirty="0" sz="2400" spc="-6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297" y="1197093"/>
            <a:ext cx="10598150" cy="4963160"/>
          </a:xfrm>
          <a:prstGeom prst="rect">
            <a:avLst/>
          </a:prstGeom>
        </p:spPr>
        <p:txBody>
          <a:bodyPr wrap="square" lIns="0" tIns="149860" rIns="0" bIns="0" rtlCol="0" vert="horz">
            <a:spAutoFit/>
          </a:bodyPr>
          <a:lstStyle/>
          <a:p>
            <a:pPr marL="16510" indent="2540">
              <a:lnSpc>
                <a:spcPct val="100000"/>
              </a:lnSpc>
              <a:spcBef>
                <a:spcPts val="1180"/>
              </a:spcBef>
              <a:buChar char="-"/>
              <a:tabLst>
                <a:tab pos="194945" algn="l"/>
              </a:tabLst>
            </a:pPr>
            <a:r>
              <a:rPr dirty="0" sz="1800">
                <a:latin typeface="맑은 고딕"/>
                <a:cs typeface="맑은 고딕"/>
              </a:rPr>
              <a:t>고객별 매출 데이터 집계 : 누적 구매횟수, 누적 구매금액, 고객정보에서 구입 이력 링크로</a:t>
            </a:r>
            <a:r>
              <a:rPr dirty="0" sz="1800" spc="-3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확인</a:t>
            </a:r>
            <a:endParaRPr sz="1800">
              <a:latin typeface="맑은 고딕"/>
              <a:cs typeface="맑은 고딕"/>
            </a:endParaRPr>
          </a:p>
          <a:p>
            <a:pPr marL="193675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94310" algn="l"/>
              </a:tabLst>
            </a:pPr>
            <a:r>
              <a:rPr dirty="0" sz="1800">
                <a:latin typeface="맑은 고딕"/>
                <a:cs typeface="맑은 고딕"/>
              </a:rPr>
              <a:t>상품 주문 수량별 가격 설정, 복사해서 상품 추가하기, 메인 메뉴별로 태그 구분해서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설정</a:t>
            </a:r>
            <a:endParaRPr sz="1800">
              <a:latin typeface="맑은 고딕"/>
              <a:cs typeface="맑은 고딕"/>
            </a:endParaRPr>
          </a:p>
          <a:p>
            <a:pPr marL="193040" indent="-175895">
              <a:lnSpc>
                <a:spcPct val="100000"/>
              </a:lnSpc>
              <a:spcBef>
                <a:spcPts val="1080"/>
              </a:spcBef>
              <a:buChar char="-"/>
              <a:tabLst>
                <a:tab pos="193675" algn="l"/>
              </a:tabLst>
            </a:pPr>
            <a:r>
              <a:rPr dirty="0" sz="1800">
                <a:latin typeface="맑은 고딕"/>
                <a:cs typeface="맑은 고딕"/>
              </a:rPr>
              <a:t>주문 프로세스 단계별 관리자와 고객에게 자동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알림</a:t>
            </a:r>
            <a:endParaRPr sz="1800">
              <a:latin typeface="맑은 고딕"/>
              <a:cs typeface="맑은 고딕"/>
            </a:endParaRPr>
          </a:p>
          <a:p>
            <a:pPr marL="16510" marR="5080" indent="635">
              <a:lnSpc>
                <a:spcPct val="150000"/>
              </a:lnSpc>
              <a:buChar char="-"/>
              <a:tabLst>
                <a:tab pos="193040" algn="l"/>
              </a:tabLst>
            </a:pPr>
            <a:r>
              <a:rPr dirty="0" sz="1800">
                <a:latin typeface="맑은 고딕"/>
                <a:cs typeface="맑은 고딕"/>
              </a:rPr>
              <a:t>견적서 저장 : 견적서는 회사에서 발행한 문서이므로 고객이 생성한 견적서가 서버에 저장되고</a:t>
            </a:r>
            <a:r>
              <a:rPr dirty="0" sz="1800" spc="-8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관리자  프로그램에서 확인할 수 있어야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됨</a:t>
            </a:r>
            <a:endParaRPr sz="1800">
              <a:latin typeface="맑은 고딕"/>
              <a:cs typeface="맑은 고딕"/>
            </a:endParaRPr>
          </a:p>
          <a:p>
            <a:pPr marL="191135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91770" algn="l"/>
              </a:tabLst>
            </a:pPr>
            <a:r>
              <a:rPr dirty="0" sz="1800">
                <a:latin typeface="맑은 고딕"/>
                <a:cs typeface="맑은 고딕"/>
              </a:rPr>
              <a:t>기프트 세트에서 미리 구성된 세트의 개별 구성품에 커스텀 디자인을 적용할 수 있어야</a:t>
            </a:r>
            <a:r>
              <a:rPr dirty="0" sz="1800" spc="-3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함</a:t>
            </a:r>
            <a:endParaRPr sz="1800">
              <a:latin typeface="맑은 고딕"/>
              <a:cs typeface="맑은 고딕"/>
            </a:endParaRPr>
          </a:p>
          <a:p>
            <a:pPr marL="19050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91135" algn="l"/>
              </a:tabLst>
            </a:pPr>
            <a:r>
              <a:rPr dirty="0" sz="1800">
                <a:latin typeface="맑은 고딕"/>
                <a:cs typeface="맑은 고딕"/>
              </a:rPr>
              <a:t>메인 메뉴 수정하는 방법 및 페이지 추가하는 방법 전달</a:t>
            </a:r>
            <a:endParaRPr sz="1800">
              <a:latin typeface="맑은 고딕"/>
              <a:cs typeface="맑은 고딕"/>
            </a:endParaRPr>
          </a:p>
          <a:p>
            <a:pPr marL="190500" indent="-175895">
              <a:lnSpc>
                <a:spcPct val="100000"/>
              </a:lnSpc>
              <a:spcBef>
                <a:spcPts val="1080"/>
              </a:spcBef>
              <a:buChar char="-"/>
              <a:tabLst>
                <a:tab pos="191135" algn="l"/>
              </a:tabLst>
            </a:pPr>
            <a:r>
              <a:rPr dirty="0" sz="1800">
                <a:latin typeface="맑은 고딕"/>
                <a:cs typeface="맑은 고딕"/>
              </a:rPr>
              <a:t>비회원도 디자인 에디터 맛보기로 사용할 수 있게 수정. 이미지 편집 버튼은 회원</a:t>
            </a:r>
            <a:r>
              <a:rPr dirty="0" sz="1800" spc="-2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전용</a:t>
            </a:r>
            <a:endParaRPr sz="1800">
              <a:latin typeface="맑은 고딕"/>
              <a:cs typeface="맑은 고딕"/>
            </a:endParaRPr>
          </a:p>
          <a:p>
            <a:pPr marL="189865" indent="-175895">
              <a:lnSpc>
                <a:spcPct val="100000"/>
              </a:lnSpc>
              <a:spcBef>
                <a:spcPts val="1080"/>
              </a:spcBef>
              <a:buChar char="-"/>
              <a:tabLst>
                <a:tab pos="189865" algn="l"/>
              </a:tabLst>
            </a:pPr>
            <a:r>
              <a:rPr dirty="0" sz="1800">
                <a:latin typeface="맑은 고딕"/>
                <a:cs typeface="맑은 고딕"/>
              </a:rPr>
              <a:t>소셜미디어로 로그인 하는 경우와 일반회원 가입했을 때 아이디 이중으로 생성되는 문제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해결</a:t>
            </a:r>
            <a:endParaRPr sz="1800">
              <a:latin typeface="맑은 고딕"/>
              <a:cs typeface="맑은 고딕"/>
            </a:endParaRPr>
          </a:p>
          <a:p>
            <a:pPr marL="188595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89230" algn="l"/>
              </a:tabLst>
            </a:pPr>
            <a:r>
              <a:rPr dirty="0" sz="1800">
                <a:latin typeface="맑은 고딕"/>
                <a:cs typeface="맑은 고딕"/>
              </a:rPr>
              <a:t>기프트 아이템에서, 기프트아이템 목록에는 보이지 않고 미리 구성하는 세트에만 사용하는 기능</a:t>
            </a:r>
            <a:r>
              <a:rPr dirty="0" sz="1800" spc="-7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필요</a:t>
            </a:r>
            <a:endParaRPr sz="1800">
              <a:latin typeface="맑은 고딕"/>
              <a:cs typeface="맑은 고딕"/>
            </a:endParaRPr>
          </a:p>
          <a:p>
            <a:pPr marL="18796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88595" algn="l"/>
              </a:tabLst>
            </a:pPr>
            <a:r>
              <a:rPr dirty="0" sz="1800">
                <a:latin typeface="맑은 고딕"/>
                <a:cs typeface="맑은 고딕"/>
              </a:rPr>
              <a:t>네이버페이로 결제 설정. 네이버페이 쪽에는 승인 처리 되어 있음</a:t>
            </a:r>
            <a:endParaRPr sz="1800">
              <a:latin typeface="맑은 고딕"/>
              <a:cs typeface="맑은 고딕"/>
            </a:endParaRPr>
          </a:p>
          <a:p>
            <a:pPr marL="18796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188595" algn="l"/>
              </a:tabLst>
            </a:pPr>
            <a:r>
              <a:rPr dirty="0" sz="1800">
                <a:latin typeface="맑은 고딕"/>
                <a:cs typeface="맑은 고딕"/>
              </a:rPr>
              <a:t>알림톡 설정하기 : 채널톡과 연동시키기. 채널톡에서 알림톡 설정하는 메뉴얼은</a:t>
            </a:r>
            <a:r>
              <a:rPr dirty="0" sz="1800" spc="-2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전달했음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12" y="600455"/>
            <a:ext cx="3838955" cy="6120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5319" y="2535935"/>
            <a:ext cx="7444739" cy="4094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0748" y="2531364"/>
            <a:ext cx="7454265" cy="4104640"/>
          </a:xfrm>
          <a:custGeom>
            <a:avLst/>
            <a:gdLst/>
            <a:ahLst/>
            <a:cxnLst/>
            <a:rect l="l" t="t" r="r" b="b"/>
            <a:pathLst>
              <a:path w="7454265" h="4104640">
                <a:moveTo>
                  <a:pt x="0" y="0"/>
                </a:moveTo>
                <a:lnTo>
                  <a:pt x="7453883" y="0"/>
                </a:lnTo>
                <a:lnTo>
                  <a:pt x="7453883" y="4104132"/>
                </a:lnTo>
                <a:lnTo>
                  <a:pt x="0" y="410413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25183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카톡으로 회원가입에서</a:t>
            </a:r>
            <a:r>
              <a:rPr dirty="0" sz="2000" spc="-10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에러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8141" y="1132248"/>
            <a:ext cx="4774565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 marR="57150">
              <a:lnSpc>
                <a:spcPct val="100000"/>
              </a:lnSpc>
              <a:spcBef>
                <a:spcPts val="100"/>
              </a:spcBef>
              <a:buChar char="-"/>
              <a:tabLst>
                <a:tab pos="1911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카톡으로 회원가입할 때 마지막에 이런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에러  가 나면서 일반회원 가입창이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나옴</a:t>
            </a:r>
            <a:endParaRPr sz="1800">
              <a:latin typeface="맑은 고딕"/>
              <a:cs typeface="맑은 고딕"/>
            </a:endParaRPr>
          </a:p>
          <a:p>
            <a:pPr marL="13335" marR="83820" indent="635">
              <a:lnSpc>
                <a:spcPct val="100000"/>
              </a:lnSpc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그래서 일반회원처럼 입력하고 가입하면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실제  로는 카톡 회원으로 가입된 것이어서 나중에  로그인을 할 때 카톡으로 로그인을 해야 로그  인이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됨</a:t>
            </a:r>
            <a:endParaRPr sz="1800">
              <a:latin typeface="맑은 고딕"/>
              <a:cs typeface="맑은 고딕"/>
            </a:endParaRPr>
          </a:p>
          <a:p>
            <a:pPr marL="13335" marR="206375">
              <a:lnSpc>
                <a:spcPct val="100000"/>
              </a:lnSpc>
              <a:spcBef>
                <a:spcPts val="2160"/>
              </a:spcBef>
              <a:buChar char="-"/>
              <a:tabLst>
                <a:tab pos="18923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카톡으로 가입할 때 에러가 나지 않고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카톡  회원 가입이 되도록 해야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됨</a:t>
            </a:r>
            <a:endParaRPr sz="1800">
              <a:latin typeface="맑은 고딕"/>
              <a:cs typeface="맑은 고딕"/>
            </a:endParaRPr>
          </a:p>
          <a:p>
            <a:pPr algn="just" marL="12700" marR="5080">
              <a:lnSpc>
                <a:spcPct val="100000"/>
              </a:lnSpc>
              <a:spcBef>
                <a:spcPts val="2160"/>
              </a:spcBef>
              <a:buChar char="-"/>
              <a:tabLst>
                <a:tab pos="1885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카톡 회원은 이메일란에 숫자로 들어가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있고,  비밀번호 변경도 안되므로 이런 내용이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마이페  이지 회원정보에 설명으로 써있어야</a:t>
            </a:r>
            <a:r>
              <a:rPr dirty="0" sz="18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081" y="1078230"/>
            <a:ext cx="4163695" cy="1363980"/>
          </a:xfrm>
          <a:custGeom>
            <a:avLst/>
            <a:gdLst/>
            <a:ahLst/>
            <a:cxnLst/>
            <a:rect l="l" t="t" r="r" b="b"/>
            <a:pathLst>
              <a:path w="4163695" h="1363980">
                <a:moveTo>
                  <a:pt x="0" y="0"/>
                </a:moveTo>
                <a:lnTo>
                  <a:pt x="4163568" y="0"/>
                </a:lnTo>
                <a:lnTo>
                  <a:pt x="4163568" y="1363979"/>
                </a:lnTo>
                <a:lnTo>
                  <a:pt x="0" y="136397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698" y="569416"/>
            <a:ext cx="596455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Many </a:t>
            </a:r>
            <a:r>
              <a:rPr dirty="0" sz="2400" spc="-5" b="1">
                <a:solidFill>
                  <a:srgbClr val="000000"/>
                </a:solidFill>
                <a:latin typeface="맑은 고딕"/>
                <a:cs typeface="맑은 고딕"/>
              </a:rPr>
              <a:t>Thanks </a:t>
            </a: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미완성된 주요 기능 요약 -</a:t>
            </a:r>
            <a:r>
              <a:rPr dirty="0" sz="2400" spc="-6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400" b="1">
                <a:solidFill>
                  <a:srgbClr val="000000"/>
                </a:solidFill>
                <a:latin typeface="맑은 고딕"/>
                <a:cs typeface="맑은 고딕"/>
              </a:rPr>
              <a:t>2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9860" rIns="0" bIns="0" rtlCol="0" vert="horz">
            <a:spAutoFit/>
          </a:bodyPr>
          <a:lstStyle/>
          <a:p>
            <a:pPr marL="485775" indent="-175260">
              <a:lnSpc>
                <a:spcPct val="100000"/>
              </a:lnSpc>
              <a:spcBef>
                <a:spcPts val="1180"/>
              </a:spcBef>
              <a:buChar char="-"/>
              <a:tabLst>
                <a:tab pos="486409" algn="l"/>
              </a:tabLst>
            </a:pPr>
            <a:r>
              <a:rPr dirty="0" spc="-5"/>
              <a:t>SEO </a:t>
            </a:r>
            <a:r>
              <a:rPr dirty="0"/>
              <a:t>설정 기능 : 개별 페이지별 </a:t>
            </a:r>
            <a:r>
              <a:rPr dirty="0" spc="-5"/>
              <a:t>SEO </a:t>
            </a:r>
            <a:r>
              <a:rPr dirty="0"/>
              <a:t>설정할 수 있어야</a:t>
            </a:r>
            <a:r>
              <a:rPr dirty="0" spc="-20"/>
              <a:t> </a:t>
            </a:r>
            <a:r>
              <a:rPr dirty="0"/>
              <a:t>함</a:t>
            </a:r>
          </a:p>
          <a:p>
            <a:pPr marL="48514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5775" algn="l"/>
              </a:tabLst>
            </a:pPr>
            <a:r>
              <a:rPr dirty="0"/>
              <a:t>통계 : 상품별 매출</a:t>
            </a:r>
            <a:r>
              <a:rPr dirty="0" spc="-10"/>
              <a:t> </a:t>
            </a:r>
            <a:r>
              <a:rPr dirty="0"/>
              <a:t>통계</a:t>
            </a:r>
          </a:p>
          <a:p>
            <a:pPr marL="48514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5775" algn="l"/>
              </a:tabLst>
            </a:pPr>
            <a:r>
              <a:rPr dirty="0"/>
              <a:t>상품 뱃지관리 </a:t>
            </a:r>
            <a:r>
              <a:rPr dirty="0" spc="-5"/>
              <a:t>Many Thanks에는 </a:t>
            </a:r>
            <a:r>
              <a:rPr dirty="0"/>
              <a:t>적용이 안되고</a:t>
            </a:r>
            <a:r>
              <a:rPr dirty="0" spc="-20"/>
              <a:t> </a:t>
            </a:r>
            <a:r>
              <a:rPr dirty="0"/>
              <a:t>있음</a:t>
            </a:r>
          </a:p>
          <a:p>
            <a:pPr marL="485140" indent="-175895">
              <a:lnSpc>
                <a:spcPct val="100000"/>
              </a:lnSpc>
              <a:spcBef>
                <a:spcPts val="1080"/>
              </a:spcBef>
              <a:buChar char="-"/>
              <a:tabLst>
                <a:tab pos="485140" algn="l"/>
              </a:tabLst>
            </a:pPr>
            <a:r>
              <a:rPr dirty="0"/>
              <a:t>택배발송 후 택배회사 정보와 자동 연동되어 배송완료 처리되도록</a:t>
            </a:r>
            <a:r>
              <a:rPr dirty="0" spc="-35"/>
              <a:t> </a:t>
            </a:r>
            <a:r>
              <a:rPr dirty="0"/>
              <a:t>하기</a:t>
            </a:r>
          </a:p>
          <a:p>
            <a:pPr marL="484505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5140" algn="l"/>
              </a:tabLst>
            </a:pPr>
            <a:r>
              <a:rPr dirty="0"/>
              <a:t>프로그램 파일 구조도 및 FTP 접속 아이디, 비밀번호</a:t>
            </a:r>
          </a:p>
          <a:p>
            <a:pPr marL="48387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4505" algn="l"/>
              </a:tabLst>
            </a:pPr>
            <a:r>
              <a:rPr dirty="0" spc="-10"/>
              <a:t>SSL </a:t>
            </a:r>
            <a:r>
              <a:rPr dirty="0"/>
              <a:t>인증서 어떤 것을 사용하고 있는지</a:t>
            </a:r>
            <a:r>
              <a:rPr dirty="0" spc="5"/>
              <a:t> </a:t>
            </a:r>
            <a:r>
              <a:rPr dirty="0"/>
              <a:t>확인</a:t>
            </a:r>
          </a:p>
          <a:p>
            <a:pPr marL="48387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4505" algn="l"/>
              </a:tabLst>
            </a:pPr>
            <a:r>
              <a:rPr dirty="0"/>
              <a:t>페이스북, 구글 픽셀</a:t>
            </a:r>
            <a:r>
              <a:rPr dirty="0" spc="-5"/>
              <a:t> </a:t>
            </a:r>
            <a:r>
              <a:rPr dirty="0"/>
              <a:t>설정</a:t>
            </a:r>
          </a:p>
          <a:p>
            <a:pPr marL="483870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4505" algn="l"/>
              </a:tabLst>
            </a:pPr>
            <a:r>
              <a:rPr dirty="0"/>
              <a:t>정식 오픈 후 주문 및 매출 통계 데이터 지원기관으로 전송하는 프로그램</a:t>
            </a:r>
            <a:r>
              <a:rPr dirty="0" spc="-85"/>
              <a:t> </a:t>
            </a:r>
            <a:r>
              <a:rPr dirty="0"/>
              <a:t>설치</a:t>
            </a:r>
          </a:p>
          <a:p>
            <a:pPr marL="483234" indent="-175260">
              <a:lnSpc>
                <a:spcPct val="100000"/>
              </a:lnSpc>
              <a:spcBef>
                <a:spcPts val="1080"/>
              </a:spcBef>
              <a:buChar char="-"/>
              <a:tabLst>
                <a:tab pos="483870" algn="l"/>
              </a:tabLst>
            </a:pPr>
            <a:r>
              <a:rPr dirty="0"/>
              <a:t>모바일 사이트는 아직 테스트 하지</a:t>
            </a:r>
            <a:r>
              <a:rPr dirty="0" spc="-10"/>
              <a:t> </a:t>
            </a:r>
            <a:r>
              <a:rPr dirty="0"/>
              <a:t>않았음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4631"/>
            <a:ext cx="12192000" cy="5888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73217" y="2734817"/>
            <a:ext cx="1024255" cy="2726690"/>
          </a:xfrm>
          <a:custGeom>
            <a:avLst/>
            <a:gdLst/>
            <a:ahLst/>
            <a:cxnLst/>
            <a:rect l="l" t="t" r="r" b="b"/>
            <a:pathLst>
              <a:path w="1024254" h="2726690">
                <a:moveTo>
                  <a:pt x="0" y="0"/>
                </a:moveTo>
                <a:lnTo>
                  <a:pt x="1024127" y="0"/>
                </a:lnTo>
                <a:lnTo>
                  <a:pt x="1024127" y="2726436"/>
                </a:lnTo>
                <a:lnTo>
                  <a:pt x="0" y="2726436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03782" y="2381250"/>
            <a:ext cx="10744200" cy="3150235"/>
          </a:xfrm>
          <a:custGeom>
            <a:avLst/>
            <a:gdLst/>
            <a:ahLst/>
            <a:cxnLst/>
            <a:rect l="l" t="t" r="r" b="b"/>
            <a:pathLst>
              <a:path w="10744200" h="3150235">
                <a:moveTo>
                  <a:pt x="0" y="0"/>
                </a:moveTo>
                <a:lnTo>
                  <a:pt x="10744200" y="0"/>
                </a:lnTo>
                <a:lnTo>
                  <a:pt x="10744200" y="3150108"/>
                </a:lnTo>
                <a:lnTo>
                  <a:pt x="0" y="315010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03019" y="1293875"/>
            <a:ext cx="7966075" cy="101663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349250" indent="-25781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34988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주문자의 위치를 앞쪽으로 배치 될 수 있도록</a:t>
            </a:r>
            <a:endParaRPr sz="1800">
              <a:latin typeface="맑은 고딕"/>
              <a:cs typeface="맑은 고딕"/>
            </a:endParaRPr>
          </a:p>
          <a:p>
            <a:pPr marL="91440">
              <a:lnSpc>
                <a:spcPts val="1435"/>
              </a:lnSpc>
              <a:spcBef>
                <a:spcPts val="10"/>
              </a:spcBef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현재의 순번으로는 누가 주문한 것인지 한 눈에 알 수가 없다.</a:t>
            </a:r>
            <a:endParaRPr sz="1200">
              <a:latin typeface="맑은 고딕"/>
              <a:cs typeface="맑은 고딕"/>
            </a:endParaRPr>
          </a:p>
          <a:p>
            <a:pPr marL="349250" indent="-257810">
              <a:lnSpc>
                <a:spcPts val="2155"/>
              </a:lnSpc>
              <a:buAutoNum type="arabicPeriod" startAt="2"/>
              <a:tabLst>
                <a:tab pos="34988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주문 목록 개수 늘리기 – 8개만 보이기에는 너무 작업하기에</a:t>
            </a:r>
            <a:r>
              <a:rPr dirty="0" sz="1800" spc="-8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협소합니다.</a:t>
            </a:r>
            <a:endParaRPr sz="18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15"/>
              </a:spcBef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상품리스트처럼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50개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단위로 보일 수 있도록</a:t>
            </a:r>
            <a:r>
              <a:rPr dirty="0" sz="1200" spc="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해주세요.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33900" y="3916679"/>
            <a:ext cx="638810" cy="361315"/>
          </a:xfrm>
          <a:custGeom>
            <a:avLst/>
            <a:gdLst/>
            <a:ahLst/>
            <a:cxnLst/>
            <a:rect l="l" t="t" r="r" b="b"/>
            <a:pathLst>
              <a:path w="638810" h="361314">
                <a:moveTo>
                  <a:pt x="180593" y="0"/>
                </a:moveTo>
                <a:lnTo>
                  <a:pt x="0" y="180594"/>
                </a:lnTo>
                <a:lnTo>
                  <a:pt x="180593" y="361188"/>
                </a:lnTo>
                <a:lnTo>
                  <a:pt x="180593" y="270891"/>
                </a:lnTo>
                <a:lnTo>
                  <a:pt x="638555" y="270891"/>
                </a:lnTo>
                <a:lnTo>
                  <a:pt x="638555" y="90297"/>
                </a:lnTo>
                <a:lnTo>
                  <a:pt x="180593" y="90297"/>
                </a:lnTo>
                <a:lnTo>
                  <a:pt x="1805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33900" y="3916679"/>
            <a:ext cx="638810" cy="361315"/>
          </a:xfrm>
          <a:custGeom>
            <a:avLst/>
            <a:gdLst/>
            <a:ahLst/>
            <a:cxnLst/>
            <a:rect l="l" t="t" r="r" b="b"/>
            <a:pathLst>
              <a:path w="638810" h="361314">
                <a:moveTo>
                  <a:pt x="638555" y="270891"/>
                </a:moveTo>
                <a:lnTo>
                  <a:pt x="180593" y="270891"/>
                </a:lnTo>
                <a:lnTo>
                  <a:pt x="180593" y="361188"/>
                </a:lnTo>
                <a:lnTo>
                  <a:pt x="0" y="180594"/>
                </a:lnTo>
                <a:lnTo>
                  <a:pt x="180593" y="0"/>
                </a:lnTo>
                <a:lnTo>
                  <a:pt x="180593" y="90297"/>
                </a:lnTo>
                <a:lnTo>
                  <a:pt x="638555" y="90297"/>
                </a:lnTo>
                <a:lnTo>
                  <a:pt x="638555" y="270891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739" y="113347"/>
            <a:ext cx="48920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– 주문리스트 내 엑셀 순번 변경 (주문자 앞으로</a:t>
            </a:r>
            <a:r>
              <a:rPr dirty="0" sz="1400" spc="-16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이동)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148" y="600456"/>
            <a:ext cx="11126724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576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64934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개별 상품 등록 – 판매상태</a:t>
            </a:r>
            <a:r>
              <a:rPr dirty="0" sz="2000" spc="-114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문제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4040" y="4223003"/>
            <a:ext cx="4977765" cy="147701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064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*프로그램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에러</a:t>
            </a:r>
            <a:endParaRPr sz="1800">
              <a:latin typeface="맑은 고딕"/>
              <a:cs typeface="맑은 고딕"/>
            </a:endParaRPr>
          </a:p>
          <a:p>
            <a:pPr marL="90170" marR="266065">
              <a:lnSpc>
                <a:spcPct val="100000"/>
              </a:lnSpc>
              <a:buChar char="-"/>
              <a:tabLst>
                <a:tab pos="2667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모델에서 제목을 수정하고 저장하면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자동으  로 수정대기 상태가 되어 상품 노출이</a:t>
            </a:r>
            <a:r>
              <a:rPr dirty="0" sz="1800" spc="-5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안됨</a:t>
            </a:r>
            <a:endParaRPr sz="1800">
              <a:latin typeface="맑은 고딕"/>
              <a:cs typeface="맑은 고딕"/>
            </a:endParaRPr>
          </a:p>
          <a:p>
            <a:pPr marL="89535" marR="164465">
              <a:lnSpc>
                <a:spcPct val="100000"/>
              </a:lnSpc>
              <a:buChar char="-"/>
              <a:tabLst>
                <a:tab pos="26543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판매상태는 판매중, 일시품절, 판매금지만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필  요하며, 승인대기부터는 필요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22854" y="5900165"/>
            <a:ext cx="5264150" cy="303530"/>
          </a:xfrm>
          <a:custGeom>
            <a:avLst/>
            <a:gdLst/>
            <a:ahLst/>
            <a:cxnLst/>
            <a:rect l="l" t="t" r="r" b="b"/>
            <a:pathLst>
              <a:path w="5264150" h="303529">
                <a:moveTo>
                  <a:pt x="0" y="0"/>
                </a:moveTo>
                <a:lnTo>
                  <a:pt x="5263896" y="0"/>
                </a:lnTo>
                <a:lnTo>
                  <a:pt x="5263896" y="303276"/>
                </a:lnTo>
                <a:lnTo>
                  <a:pt x="0" y="303276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1291" y="487680"/>
            <a:ext cx="8244839" cy="6182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23888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주문관리</a:t>
            </a:r>
            <a:r>
              <a:rPr dirty="0" sz="1400" spc="-8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디자인의뢰1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5241" y="2637282"/>
            <a:ext cx="539750" cy="180340"/>
          </a:xfrm>
          <a:custGeom>
            <a:avLst/>
            <a:gdLst/>
            <a:ahLst/>
            <a:cxnLst/>
            <a:rect l="l" t="t" r="r" b="b"/>
            <a:pathLst>
              <a:path w="539750" h="180339">
                <a:moveTo>
                  <a:pt x="0" y="0"/>
                </a:moveTo>
                <a:lnTo>
                  <a:pt x="539496" y="0"/>
                </a:lnTo>
                <a:lnTo>
                  <a:pt x="539496" y="179832"/>
                </a:lnTo>
                <a:lnTo>
                  <a:pt x="0" y="17983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345875" y="2846904"/>
            <a:ext cx="6155055" cy="2707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95885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디자이너가 받은 이미지 파일로 제작이 불가능할 경우 고객들에게  파일재요청을 합니다. 이 때 고객에게 파일재요청 사항이 들어왔다  고 알리는 방법이 존재해야</a:t>
            </a:r>
            <a:r>
              <a:rPr dirty="0" sz="1600" spc="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합니다.</a:t>
            </a:r>
            <a:endParaRPr sz="1600">
              <a:latin typeface="맑은 고딕"/>
              <a:cs typeface="맑은 고딕"/>
            </a:endParaRPr>
          </a:p>
          <a:p>
            <a:pPr marL="12700" marR="220979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또한 디자이너가 어떠한 파일을 재요청하는지 고객측에게 전달할  방법이</a:t>
            </a:r>
            <a:r>
              <a:rPr dirty="0" sz="1600" spc="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없습니다.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여러가지의 이미지를 올릴 수 있어야</a:t>
            </a:r>
            <a:r>
              <a:rPr dirty="0" sz="1600" spc="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합니다.</a:t>
            </a:r>
            <a:endParaRPr sz="16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지금은 한 개의 이미지만 업로드 되고 새롭게 업로드하면 기존에 올  렸던 이미지들이 없어지므로 여러 개의 이미지를 업로드 해야할 경  우에는 사용할 수</a:t>
            </a:r>
            <a:r>
              <a:rPr dirty="0" sz="1600" spc="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없습니다.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5163" y="600456"/>
            <a:ext cx="9921328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5195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594741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개별 상품 등록 – 사이트에 표시되는 가격 정보</a:t>
            </a:r>
            <a:r>
              <a:rPr dirty="0" sz="2000" spc="-13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정리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2307" y="2795016"/>
            <a:ext cx="7115809" cy="120142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88900" marR="104775" indent="1270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- 실판매가가 소비자 화면에서 가격으로 표시되고 실제로 주문을</a:t>
            </a:r>
            <a:r>
              <a:rPr dirty="0" sz="18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  면 아래에 있는 모델 단가로 계산이 되어 관리자와 소비자 모두 헷  갈립니다. 상품의 기본 가격을 모델의 실판매로 표시하는게 좋겠습  니다. 딜러 회원인 경우에는 도매판매가가 나오면</a:t>
            </a:r>
            <a:r>
              <a:rPr dirty="0" sz="1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됩니다.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3070" y="1280922"/>
            <a:ext cx="9644380" cy="1359535"/>
          </a:xfrm>
          <a:custGeom>
            <a:avLst/>
            <a:gdLst/>
            <a:ahLst/>
            <a:cxnLst/>
            <a:rect l="l" t="t" r="r" b="b"/>
            <a:pathLst>
              <a:path w="9644380" h="1359535">
                <a:moveTo>
                  <a:pt x="0" y="0"/>
                </a:moveTo>
                <a:lnTo>
                  <a:pt x="9643872" y="0"/>
                </a:lnTo>
                <a:lnTo>
                  <a:pt x="9643872" y="1359408"/>
                </a:lnTo>
                <a:lnTo>
                  <a:pt x="0" y="135940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9990" y="4203953"/>
            <a:ext cx="570230" cy="631190"/>
          </a:xfrm>
          <a:custGeom>
            <a:avLst/>
            <a:gdLst/>
            <a:ahLst/>
            <a:cxnLst/>
            <a:rect l="l" t="t" r="r" b="b"/>
            <a:pathLst>
              <a:path w="570229" h="631189">
                <a:moveTo>
                  <a:pt x="0" y="0"/>
                </a:moveTo>
                <a:lnTo>
                  <a:pt x="569976" y="0"/>
                </a:lnTo>
                <a:lnTo>
                  <a:pt x="569976" y="630936"/>
                </a:lnTo>
                <a:lnTo>
                  <a:pt x="0" y="63093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34505" y="4196334"/>
            <a:ext cx="570230" cy="631190"/>
          </a:xfrm>
          <a:custGeom>
            <a:avLst/>
            <a:gdLst/>
            <a:ahLst/>
            <a:cxnLst/>
            <a:rect l="l" t="t" r="r" b="b"/>
            <a:pathLst>
              <a:path w="570229" h="631189">
                <a:moveTo>
                  <a:pt x="0" y="0"/>
                </a:moveTo>
                <a:lnTo>
                  <a:pt x="569976" y="0"/>
                </a:lnTo>
                <a:lnTo>
                  <a:pt x="569976" y="630936"/>
                </a:lnTo>
                <a:lnTo>
                  <a:pt x="0" y="63093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05193" y="2273045"/>
            <a:ext cx="1870075" cy="315595"/>
          </a:xfrm>
          <a:custGeom>
            <a:avLst/>
            <a:gdLst/>
            <a:ahLst/>
            <a:cxnLst/>
            <a:rect l="l" t="t" r="r" b="b"/>
            <a:pathLst>
              <a:path w="1870075" h="315594">
                <a:moveTo>
                  <a:pt x="0" y="0"/>
                </a:moveTo>
                <a:lnTo>
                  <a:pt x="1869948" y="0"/>
                </a:lnTo>
                <a:lnTo>
                  <a:pt x="1869948" y="315467"/>
                </a:lnTo>
                <a:lnTo>
                  <a:pt x="0" y="315467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49361" y="5020050"/>
            <a:ext cx="0" cy="111760"/>
          </a:xfrm>
          <a:custGeom>
            <a:avLst/>
            <a:gdLst/>
            <a:ahLst/>
            <a:cxnLst/>
            <a:rect l="l" t="t" r="r" b="b"/>
            <a:pathLst>
              <a:path w="0" h="111760">
                <a:moveTo>
                  <a:pt x="0" y="111264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92217" y="492480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0" y="114299"/>
                </a:lnTo>
                <a:lnTo>
                  <a:pt x="114300" y="114299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33209" y="5020050"/>
            <a:ext cx="0" cy="111760"/>
          </a:xfrm>
          <a:custGeom>
            <a:avLst/>
            <a:gdLst/>
            <a:ahLst/>
            <a:cxnLst/>
            <a:rect l="l" t="t" r="r" b="b"/>
            <a:pathLst>
              <a:path w="0" h="111760">
                <a:moveTo>
                  <a:pt x="0" y="111264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76065" y="492480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0" y="114299"/>
                </a:lnTo>
                <a:lnTo>
                  <a:pt x="114300" y="114299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0568" y="600456"/>
            <a:ext cx="992268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0436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594741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개별 상품 등록 – 수량별 가격 관리자 메뉴에서</a:t>
            </a:r>
            <a:r>
              <a:rPr dirty="0" sz="2000" spc="-13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설정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9079" y="739140"/>
            <a:ext cx="4756785" cy="313944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0640" rIns="0" bIns="0" rtlCol="0" vert="horz">
            <a:spAutoFit/>
          </a:bodyPr>
          <a:lstStyle/>
          <a:p>
            <a:pPr marL="90170" marR="87630" indent="1270">
              <a:lnSpc>
                <a:spcPct val="100000"/>
              </a:lnSpc>
              <a:spcBef>
                <a:spcPts val="32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- 판매정보에서 주문 수량에 따라 상품 가격  이 다르게 계산되어야 합니다. 또, 소비자가  격과 딜러 가격도 달라야 합니다. 이 가격은  쇼핑몰에서도 노출이 되고 주문할 때 가격  계산에 반영이 되어야 합니다. 전에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기획안에  적어드린 것처럼 주문수량별로 단가를 적용  해서 계산되어야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합니다.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89535" marR="13906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로고/문구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인쇄처럼 관리자 페이지에 모델  수량별 단가표가 있어서 거기에 따라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자동으  로 계산되도록 하면</a:t>
            </a:r>
            <a:r>
              <a:rPr dirty="0" sz="18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됩니다.</a:t>
            </a:r>
            <a:endParaRPr sz="1800">
              <a:latin typeface="맑은 고딕"/>
              <a:cs typeface="맑은 고딕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86993" y="3070114"/>
          <a:ext cx="1873250" cy="258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"/>
                <a:gridCol w="636905"/>
                <a:gridCol w="608329"/>
              </a:tblGrid>
              <a:tr h="25717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주문수량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소비자가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81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딜러가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r" marR="1155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20,000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36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15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3708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18,000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36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13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500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3708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50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17,500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36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13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17,000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36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13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7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16,000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30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12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300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7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15,500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30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11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800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400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93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15,000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30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11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500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500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937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14,000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30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11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1,000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937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11,000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 marR="730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10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10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000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193530" y="2519933"/>
            <a:ext cx="1854835" cy="356870"/>
          </a:xfrm>
          <a:prstGeom prst="rect">
            <a:avLst/>
          </a:prstGeom>
          <a:solidFill>
            <a:srgbClr val="FFFFFF"/>
          </a:solidFill>
          <a:ln w="25907">
            <a:solidFill>
              <a:srgbClr val="FF0000"/>
            </a:solidFill>
          </a:ln>
        </p:spPr>
        <p:txBody>
          <a:bodyPr wrap="square" lIns="0" tIns="83185" rIns="0" bIns="0" rtlCol="0" vert="horz">
            <a:spAutoFit/>
          </a:bodyPr>
          <a:lstStyle/>
          <a:p>
            <a:pPr marL="262255">
              <a:lnSpc>
                <a:spcPct val="100000"/>
              </a:lnSpc>
              <a:spcBef>
                <a:spcPts val="655"/>
              </a:spcBef>
            </a:pP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수량별 단가표</a:t>
            </a:r>
            <a:r>
              <a:rPr dirty="0" sz="1200" spc="-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예시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637857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전체 회원 리스트 메뉴 – 회원별 누적 금액 및 횟수</a:t>
            </a:r>
            <a:r>
              <a:rPr dirty="0" sz="2000" spc="-15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표시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7576" y="600455"/>
            <a:ext cx="1110538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3004" y="595883"/>
            <a:ext cx="11115040" cy="6129655"/>
          </a:xfrm>
          <a:custGeom>
            <a:avLst/>
            <a:gdLst/>
            <a:ahLst/>
            <a:cxnLst/>
            <a:rect l="l" t="t" r="r" b="b"/>
            <a:pathLst>
              <a:path w="11115040" h="6129655">
                <a:moveTo>
                  <a:pt x="0" y="0"/>
                </a:moveTo>
                <a:lnTo>
                  <a:pt x="11114532" y="0"/>
                </a:lnTo>
                <a:lnTo>
                  <a:pt x="1111453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92564" y="1972127"/>
            <a:ext cx="7258684" cy="127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145" indent="-25717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7178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목록에 회원별 누적 구매금액, 누적구매 횟수 표시되도록</a:t>
            </a:r>
            <a:r>
              <a:rPr dirty="0" sz="1800" spc="-3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하기</a:t>
            </a:r>
            <a:endParaRPr sz="1800">
              <a:latin typeface="맑은 고딕"/>
              <a:cs typeface="맑은 고딕"/>
            </a:endParaRPr>
          </a:p>
          <a:p>
            <a:pPr marL="271145" indent="-257810">
              <a:lnSpc>
                <a:spcPct val="100000"/>
              </a:lnSpc>
              <a:buAutoNum type="arabicPeriod"/>
              <a:tabLst>
                <a:tab pos="27178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검색에서 누적 금액, 구매 횟수로 검색 기능</a:t>
            </a:r>
            <a:r>
              <a:rPr dirty="0" sz="1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추가해주세요.</a:t>
            </a:r>
            <a:endParaRPr sz="1800">
              <a:latin typeface="맑은 고딕"/>
              <a:cs typeface="맑은 고딕"/>
            </a:endParaRPr>
          </a:p>
          <a:p>
            <a:pPr marL="270510" indent="-257810">
              <a:lnSpc>
                <a:spcPct val="100000"/>
              </a:lnSpc>
              <a:buAutoNum type="arabicPeriod"/>
              <a:tabLst>
                <a:tab pos="27114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아이디와 이메일이 따로 나와 있는데, 이렇게 이중으로 해야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하나요?</a:t>
            </a:r>
            <a:endParaRPr sz="1800">
              <a:latin typeface="맑은 고딕"/>
              <a:cs typeface="맑은 고딕"/>
            </a:endParaRPr>
          </a:p>
          <a:p>
            <a:pPr marL="269875" indent="-257175">
              <a:lnSpc>
                <a:spcPct val="100000"/>
              </a:lnSpc>
              <a:buAutoNum type="arabicPeriod"/>
              <a:tabLst>
                <a:tab pos="27051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아래쪽 목록에 항목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추가해주세요.</a:t>
            </a:r>
            <a:endParaRPr sz="1800">
              <a:latin typeface="맑은 고딕"/>
              <a:cs typeface="맑은 고딕"/>
            </a:endParaRPr>
          </a:p>
          <a:p>
            <a:pPr marL="13970">
              <a:lnSpc>
                <a:spcPct val="100000"/>
              </a:lnSpc>
              <a:spcBef>
                <a:spcPts val="20"/>
              </a:spcBef>
            </a:pPr>
            <a:r>
              <a:rPr dirty="0" sz="1000" spc="-5">
                <a:solidFill>
                  <a:srgbClr val="FF0000"/>
                </a:solidFill>
                <a:latin typeface="맑은 고딕"/>
                <a:cs typeface="맑은 고딕"/>
              </a:rPr>
              <a:t>이메일 오른쪽에 누적구매횟수, 누적구매금액</a:t>
            </a:r>
            <a:r>
              <a:rPr dirty="0" sz="1000" spc="7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000" spc="-5">
                <a:solidFill>
                  <a:srgbClr val="FF0000"/>
                </a:solidFill>
                <a:latin typeface="맑은 고딕"/>
                <a:cs typeface="맑은 고딕"/>
              </a:rPr>
              <a:t>추가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8590" y="3519678"/>
            <a:ext cx="2703830" cy="358140"/>
          </a:xfrm>
          <a:prstGeom prst="rect">
            <a:avLst/>
          </a:prstGeom>
          <a:ln w="25907">
            <a:solidFill>
              <a:srgbClr val="FF0000"/>
            </a:solidFill>
          </a:ln>
        </p:spPr>
        <p:txBody>
          <a:bodyPr wrap="square" lIns="0" tIns="83820" rIns="0" bIns="0" rtlCol="0" vert="horz">
            <a:spAutoFit/>
          </a:bodyPr>
          <a:lstStyle/>
          <a:p>
            <a:pPr marL="304800">
              <a:lnSpc>
                <a:spcPct val="100000"/>
              </a:lnSpc>
              <a:spcBef>
                <a:spcPts val="660"/>
              </a:spcBef>
            </a:pP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누적 구매횟수 | 누적</a:t>
            </a:r>
            <a:r>
              <a:rPr dirty="0" sz="1200" spc="-3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구매금액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10559" y="3888485"/>
            <a:ext cx="42545" cy="186055"/>
          </a:xfrm>
          <a:custGeom>
            <a:avLst/>
            <a:gdLst/>
            <a:ahLst/>
            <a:cxnLst/>
            <a:rect l="l" t="t" r="r" b="b"/>
            <a:pathLst>
              <a:path w="42545" h="186054">
                <a:moveTo>
                  <a:pt x="42392" y="0"/>
                </a:moveTo>
                <a:lnTo>
                  <a:pt x="0" y="18544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9092" y="4042622"/>
            <a:ext cx="111760" cy="124460"/>
          </a:xfrm>
          <a:custGeom>
            <a:avLst/>
            <a:gdLst/>
            <a:ahLst/>
            <a:cxnLst/>
            <a:rect l="l" t="t" r="r" b="b"/>
            <a:pathLst>
              <a:path w="111759" h="124460">
                <a:moveTo>
                  <a:pt x="0" y="0"/>
                </a:moveTo>
                <a:lnTo>
                  <a:pt x="30251" y="124155"/>
                </a:lnTo>
                <a:lnTo>
                  <a:pt x="111429" y="2546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768" y="600456"/>
            <a:ext cx="1112672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5195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863409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태그 정보 개별적으로 설정 – 감사패, 기프트 아이템, 기프트 세트 각각</a:t>
            </a:r>
            <a:r>
              <a:rPr dirty="0" sz="2000" spc="-14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설정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0668" y="2481010"/>
            <a:ext cx="528256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>
              <a:lnSpc>
                <a:spcPct val="100000"/>
              </a:lnSpc>
              <a:spcBef>
                <a:spcPts val="100"/>
              </a:spcBef>
              <a:buChar char="-"/>
              <a:tabLst>
                <a:tab pos="18923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태그가 한꺼번에 관리되는데 감사패, 기프트아이  템, 기프트세트에 사용하는 태그의 종류가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다르므로  세 가지 메뉴별로 태그가 관리되어야</a:t>
            </a:r>
            <a:r>
              <a:rPr dirty="0" sz="18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함.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12700" marR="29845">
              <a:lnSpc>
                <a:spcPct val="100000"/>
              </a:lnSpc>
              <a:buChar char="-"/>
              <a:tabLst>
                <a:tab pos="18859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한꺼번에 관리되면 사용자 화면에서 쓰지 않는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태  그까지 다 보이게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됩니다.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672"/>
            <a:ext cx="12191999" cy="6010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9682" y="2024633"/>
            <a:ext cx="8548370" cy="2060575"/>
          </a:xfrm>
          <a:custGeom>
            <a:avLst/>
            <a:gdLst/>
            <a:ahLst/>
            <a:cxnLst/>
            <a:rect l="l" t="t" r="r" b="b"/>
            <a:pathLst>
              <a:path w="8548370" h="2060575">
                <a:moveTo>
                  <a:pt x="0" y="0"/>
                </a:moveTo>
                <a:lnTo>
                  <a:pt x="8548116" y="0"/>
                </a:lnTo>
                <a:lnTo>
                  <a:pt x="8548116" y="2060448"/>
                </a:lnTo>
                <a:lnTo>
                  <a:pt x="0" y="206044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88920" y="4207764"/>
            <a:ext cx="6783705" cy="92392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결제완료 처리상태를 체크박스로 검색할 수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없다.</a:t>
            </a:r>
            <a:endParaRPr sz="1800">
              <a:latin typeface="맑은 고딕"/>
              <a:cs typeface="맑은 고딕"/>
            </a:endParaRPr>
          </a:p>
          <a:p>
            <a:pPr marL="91440" marR="286385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주문단계에 결제완료가 있는데, 관리자에서 결제완료 고객을 따로 필터링해서 검색할 수</a:t>
            </a:r>
            <a:r>
              <a:rPr dirty="0" sz="1200" spc="-9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없다.  결제 완료이후 단계부터 체크박스 생성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되어있음.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- 입금 예정 체크박스는 좌측 메뉴바에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‘입금예정리스트’로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생성되어 있기 때문에 상관</a:t>
            </a:r>
            <a:r>
              <a:rPr dirty="0" sz="1200" spc="-2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없음.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113347"/>
            <a:ext cx="279908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</a:t>
            </a:r>
            <a:r>
              <a:rPr dirty="0" sz="1400" b="1" i="1">
                <a:latin typeface="맑은 고딕"/>
                <a:cs typeface="맑은 고딕"/>
              </a:rPr>
              <a:t>‘</a:t>
            </a:r>
            <a:r>
              <a:rPr dirty="0" sz="1400" b="1">
                <a:latin typeface="맑은 고딕"/>
                <a:cs typeface="맑은 고딕"/>
              </a:rPr>
              <a:t>결제완료</a:t>
            </a:r>
            <a:r>
              <a:rPr dirty="0" sz="1400" b="1" i="1">
                <a:latin typeface="맑은 고딕"/>
                <a:cs typeface="맑은 고딕"/>
              </a:rPr>
              <a:t>’ </a:t>
            </a:r>
            <a:r>
              <a:rPr dirty="0" sz="1400" b="1">
                <a:latin typeface="맑은 고딕"/>
                <a:cs typeface="맑은 고딕"/>
              </a:rPr>
              <a:t>처리상태에</a:t>
            </a:r>
            <a:r>
              <a:rPr dirty="0" sz="1400" spc="-12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없음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4631"/>
            <a:ext cx="12192000" cy="5888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49596" y="5125211"/>
            <a:ext cx="6783705" cy="86296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170" marR="313055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배송중으로, 변경하고 송장번호 작성하여 저장하였으나</a:t>
            </a:r>
            <a:r>
              <a:rPr dirty="0" sz="1800" spc="-3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소비자  에게 연락이 어느 곳도 오지 않음.</a:t>
            </a:r>
            <a:endParaRPr sz="18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10"/>
              </a:spcBef>
            </a:pP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(문자/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알림/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이메일(구글메일)_스팸에도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흔적</a:t>
            </a:r>
            <a:r>
              <a:rPr dirty="0" sz="1200" spc="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없음)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113347"/>
            <a:ext cx="27641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상태변경 후 구매자에게 알림</a:t>
            </a:r>
            <a:r>
              <a:rPr dirty="0" sz="1400" spc="-114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안감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068" y="652272"/>
            <a:ext cx="8889491" cy="6003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49949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주문관리 감사패 2개 이상 구매시 발생하는 문제</a:t>
            </a:r>
            <a:r>
              <a:rPr dirty="0" sz="1400" spc="-15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설명2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42428" y="2954916"/>
            <a:ext cx="46158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FF0000"/>
                </a:solidFill>
                <a:latin typeface="맑은 고딕"/>
                <a:cs typeface="맑은 고딕"/>
              </a:rPr>
              <a:t>1개만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에디팅되고 결제페이지로 바뀝니다.  고객들은 나머지 </a:t>
            </a:r>
            <a:r>
              <a:rPr dirty="0" sz="1600" spc="-10" b="1">
                <a:solidFill>
                  <a:srgbClr val="FF0000"/>
                </a:solidFill>
                <a:latin typeface="맑은 고딕"/>
                <a:cs typeface="맑은 고딕"/>
              </a:rPr>
              <a:t>2개를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에디팅할 방법이</a:t>
            </a:r>
            <a:r>
              <a:rPr dirty="0" sz="1600" spc="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없습니다.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9146" y="1846326"/>
            <a:ext cx="6120765" cy="719455"/>
          </a:xfrm>
          <a:custGeom>
            <a:avLst/>
            <a:gdLst/>
            <a:ahLst/>
            <a:cxnLst/>
            <a:rect l="l" t="t" r="r" b="b"/>
            <a:pathLst>
              <a:path w="6120765" h="719455">
                <a:moveTo>
                  <a:pt x="6120384" y="719327"/>
                </a:moveTo>
                <a:lnTo>
                  <a:pt x="0" y="719327"/>
                </a:lnTo>
                <a:lnTo>
                  <a:pt x="0" y="0"/>
                </a:lnTo>
                <a:lnTo>
                  <a:pt x="6120384" y="0"/>
                </a:lnTo>
                <a:lnTo>
                  <a:pt x="6120384" y="71932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123" y="379476"/>
            <a:ext cx="8100059" cy="6289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67555" y="3788664"/>
            <a:ext cx="4812791" cy="2852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1425" y="3328418"/>
            <a:ext cx="45459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환불기능이 따로 존재하지 않아 취소시</a:t>
            </a:r>
            <a:r>
              <a:rPr dirty="0" sz="1800" spc="-8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고객  이 사용한 마일리지, 금액을 환불해 줄 수</a:t>
            </a:r>
            <a:r>
              <a:rPr dirty="0" sz="1800" spc="-9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있  는 방법이</a:t>
            </a:r>
            <a:r>
              <a:rPr dirty="0" sz="1800" spc="-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 b="1">
                <a:solidFill>
                  <a:srgbClr val="FF0000"/>
                </a:solidFill>
                <a:latin typeface="맑은 고딕"/>
                <a:cs typeface="맑은 고딕"/>
              </a:rPr>
              <a:t>없다.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251" y="146603"/>
            <a:ext cx="17506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주문관리</a:t>
            </a:r>
            <a:r>
              <a:rPr dirty="0" sz="1400" spc="-10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환불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737362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주문 리스트 메뉴 – 커스텀디자인 유무 표시, 불필요한 항목</a:t>
            </a:r>
            <a:r>
              <a:rPr dirty="0" sz="2000" spc="-13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삭제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5863" y="600456"/>
            <a:ext cx="1115720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1291" y="595883"/>
            <a:ext cx="11166475" cy="6129655"/>
          </a:xfrm>
          <a:custGeom>
            <a:avLst/>
            <a:gdLst/>
            <a:ahLst/>
            <a:cxnLst/>
            <a:rect l="l" t="t" r="r" b="b"/>
            <a:pathLst>
              <a:path w="11166475" h="6129655">
                <a:moveTo>
                  <a:pt x="0" y="0"/>
                </a:moveTo>
                <a:lnTo>
                  <a:pt x="11166348" y="0"/>
                </a:lnTo>
                <a:lnTo>
                  <a:pt x="1116634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37182" y="1754885"/>
            <a:ext cx="1957070" cy="251460"/>
          </a:xfrm>
          <a:custGeom>
            <a:avLst/>
            <a:gdLst/>
            <a:ahLst/>
            <a:cxnLst/>
            <a:rect l="l" t="t" r="r" b="b"/>
            <a:pathLst>
              <a:path w="1957070" h="251460">
                <a:moveTo>
                  <a:pt x="0" y="0"/>
                </a:moveTo>
                <a:lnTo>
                  <a:pt x="1956816" y="0"/>
                </a:lnTo>
                <a:lnTo>
                  <a:pt x="1956816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37182" y="3563873"/>
            <a:ext cx="2321560" cy="251460"/>
          </a:xfrm>
          <a:custGeom>
            <a:avLst/>
            <a:gdLst/>
            <a:ahLst/>
            <a:cxnLst/>
            <a:rect l="l" t="t" r="r" b="b"/>
            <a:pathLst>
              <a:path w="2321560" h="251460">
                <a:moveTo>
                  <a:pt x="0" y="0"/>
                </a:moveTo>
                <a:lnTo>
                  <a:pt x="2321051" y="0"/>
                </a:lnTo>
                <a:lnTo>
                  <a:pt x="2321051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37182" y="4452365"/>
            <a:ext cx="2773680" cy="251460"/>
          </a:xfrm>
          <a:custGeom>
            <a:avLst/>
            <a:gdLst/>
            <a:ahLst/>
            <a:cxnLst/>
            <a:rect l="l" t="t" r="r" b="b"/>
            <a:pathLst>
              <a:path w="2773679" h="251460">
                <a:moveTo>
                  <a:pt x="0" y="0"/>
                </a:moveTo>
                <a:lnTo>
                  <a:pt x="2773680" y="0"/>
                </a:lnTo>
                <a:lnTo>
                  <a:pt x="2773680" y="251459"/>
                </a:lnTo>
                <a:lnTo>
                  <a:pt x="0" y="25145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2438" y="4452365"/>
            <a:ext cx="2773680" cy="251460"/>
          </a:xfrm>
          <a:custGeom>
            <a:avLst/>
            <a:gdLst/>
            <a:ahLst/>
            <a:cxnLst/>
            <a:rect l="l" t="t" r="r" b="b"/>
            <a:pathLst>
              <a:path w="2773679" h="251460">
                <a:moveTo>
                  <a:pt x="0" y="0"/>
                </a:moveTo>
                <a:lnTo>
                  <a:pt x="2773679" y="0"/>
                </a:lnTo>
                <a:lnTo>
                  <a:pt x="2773679" y="251459"/>
                </a:lnTo>
                <a:lnTo>
                  <a:pt x="0" y="25145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93021" y="1972127"/>
            <a:ext cx="6441440" cy="1976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1145" indent="-25781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7178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커스텀 디자인이 있는지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표시</a:t>
            </a:r>
            <a:endParaRPr sz="1800">
              <a:latin typeface="맑은 고딕"/>
              <a:cs typeface="맑은 고딕"/>
            </a:endParaRPr>
          </a:p>
          <a:p>
            <a:pPr marL="270510" indent="-257175">
              <a:lnSpc>
                <a:spcPct val="100000"/>
              </a:lnSpc>
              <a:buAutoNum type="arabicPeriod"/>
              <a:tabLst>
                <a:tab pos="27114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아래쪽 주문목록 나오는 순서 바꾸기</a:t>
            </a:r>
            <a:r>
              <a:rPr dirty="0" sz="18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:</a:t>
            </a:r>
            <a:endParaRPr sz="1800">
              <a:latin typeface="맑은 고딕"/>
              <a:cs typeface="맑은 고딕"/>
            </a:endParaRPr>
          </a:p>
          <a:p>
            <a:pPr marL="13335" marR="5080">
              <a:lnSpc>
                <a:spcPct val="100000"/>
              </a:lnSpc>
              <a:spcBef>
                <a:spcPts val="20"/>
              </a:spcBef>
            </a:pPr>
            <a:r>
              <a:rPr dirty="0" sz="1000" spc="-5">
                <a:solidFill>
                  <a:srgbClr val="FF0000"/>
                </a:solidFill>
                <a:latin typeface="맑은 고딕"/>
                <a:cs typeface="맑은 고딕"/>
              </a:rPr>
              <a:t>주문일자(결제일자), 주문번호(첫주문 표시), 커스텀유무, 처리상태, 주문자(회원여부 표시, 구매횟수 표시), 상품명,  총 상품구매금액, 총 실결제금액, 결제수단,</a:t>
            </a:r>
            <a:r>
              <a:rPr dirty="0" sz="1000" spc="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000" spc="-5">
                <a:solidFill>
                  <a:srgbClr val="FF0000"/>
                </a:solidFill>
                <a:latin typeface="맑은 고딕"/>
                <a:cs typeface="맑은 고딕"/>
              </a:rPr>
              <a:t>결제상태</a:t>
            </a:r>
            <a:endParaRPr sz="1000">
              <a:latin typeface="맑은 고딕"/>
              <a:cs typeface="맑은 고딕"/>
            </a:endParaRPr>
          </a:p>
          <a:p>
            <a:pPr marL="271145" indent="-257810">
              <a:lnSpc>
                <a:spcPts val="2140"/>
              </a:lnSpc>
              <a:buAutoNum type="arabicPeriod" startAt="3"/>
              <a:tabLst>
                <a:tab pos="27178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기간 조건 항목은 맨 위로</a:t>
            </a:r>
            <a:r>
              <a:rPr dirty="0" sz="1800" spc="-1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올리기</a:t>
            </a:r>
            <a:endParaRPr sz="1800">
              <a:latin typeface="맑은 고딕"/>
              <a:cs typeface="맑은 고딕"/>
            </a:endParaRPr>
          </a:p>
          <a:p>
            <a:pPr marL="270510" indent="-257175">
              <a:lnSpc>
                <a:spcPct val="100000"/>
              </a:lnSpc>
              <a:buAutoNum type="arabicPeriod" startAt="3"/>
              <a:tabLst>
                <a:tab pos="27114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처리상태 및 결제방법에 ’□전체’ 선택하는 체크박스</a:t>
            </a:r>
            <a:r>
              <a:rPr dirty="0" sz="1800" spc="-9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필요함</a:t>
            </a:r>
            <a:endParaRPr sz="1800">
              <a:latin typeface="맑은 고딕"/>
              <a:cs typeface="맑은 고딕"/>
            </a:endParaRPr>
          </a:p>
          <a:p>
            <a:pPr marL="270510" indent="-257810">
              <a:lnSpc>
                <a:spcPct val="100000"/>
              </a:lnSpc>
              <a:buAutoNum type="arabicPeriod" startAt="3"/>
              <a:tabLst>
                <a:tab pos="27114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판매처, 결제형태, 판매자, 브랜드 검색 항목 필요</a:t>
            </a:r>
            <a:r>
              <a:rPr dirty="0" sz="1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  <a:p>
            <a:pPr marL="269875" indent="-257175">
              <a:lnSpc>
                <a:spcPct val="100000"/>
              </a:lnSpc>
              <a:buAutoNum type="arabicPeriod" startAt="3"/>
              <a:tabLst>
                <a:tab pos="27051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상품명, 상품코드 등 상품 관련한 검색항목</a:t>
            </a:r>
            <a:r>
              <a:rPr dirty="0" sz="1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필요함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58389" y="4072890"/>
            <a:ext cx="631190" cy="381000"/>
          </a:xfrm>
          <a:custGeom>
            <a:avLst/>
            <a:gdLst/>
            <a:ahLst/>
            <a:cxnLst/>
            <a:rect l="l" t="t" r="r" b="b"/>
            <a:pathLst>
              <a:path w="631189" h="381000">
                <a:moveTo>
                  <a:pt x="0" y="381000"/>
                </a:moveTo>
                <a:lnTo>
                  <a:pt x="54387" y="359832"/>
                </a:lnTo>
                <a:lnTo>
                  <a:pt x="107552" y="338665"/>
                </a:lnTo>
                <a:lnTo>
                  <a:pt x="158271" y="317498"/>
                </a:lnTo>
                <a:lnTo>
                  <a:pt x="205319" y="296330"/>
                </a:lnTo>
                <a:lnTo>
                  <a:pt x="247475" y="275163"/>
                </a:lnTo>
                <a:lnTo>
                  <a:pt x="283515" y="253996"/>
                </a:lnTo>
                <a:lnTo>
                  <a:pt x="342757" y="192314"/>
                </a:lnTo>
                <a:lnTo>
                  <a:pt x="353277" y="149486"/>
                </a:lnTo>
                <a:lnTo>
                  <a:pt x="351398" y="111290"/>
                </a:lnTo>
                <a:lnTo>
                  <a:pt x="330461" y="71272"/>
                </a:lnTo>
                <a:lnTo>
                  <a:pt x="279951" y="72265"/>
                </a:lnTo>
                <a:lnTo>
                  <a:pt x="245594" y="108479"/>
                </a:lnTo>
                <a:lnTo>
                  <a:pt x="227400" y="179918"/>
                </a:lnTo>
                <a:lnTo>
                  <a:pt x="256670" y="241761"/>
                </a:lnTo>
                <a:lnTo>
                  <a:pt x="291479" y="272516"/>
                </a:lnTo>
                <a:lnTo>
                  <a:pt x="333405" y="294013"/>
                </a:lnTo>
                <a:lnTo>
                  <a:pt x="377266" y="296329"/>
                </a:lnTo>
                <a:lnTo>
                  <a:pt x="416240" y="278042"/>
                </a:lnTo>
                <a:lnTo>
                  <a:pt x="460887" y="244854"/>
                </a:lnTo>
                <a:lnTo>
                  <a:pt x="506210" y="203876"/>
                </a:lnTo>
                <a:lnTo>
                  <a:pt x="547214" y="162221"/>
                </a:lnTo>
                <a:lnTo>
                  <a:pt x="578904" y="127000"/>
                </a:lnTo>
                <a:lnTo>
                  <a:pt x="604184" y="91777"/>
                </a:lnTo>
                <a:lnTo>
                  <a:pt x="626694" y="29271"/>
                </a:lnTo>
                <a:lnTo>
                  <a:pt x="630936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13426" y="5464302"/>
            <a:ext cx="748665" cy="1257300"/>
          </a:xfrm>
          <a:custGeom>
            <a:avLst/>
            <a:gdLst/>
            <a:ahLst/>
            <a:cxnLst/>
            <a:rect l="l" t="t" r="r" b="b"/>
            <a:pathLst>
              <a:path w="748664" h="1257300">
                <a:moveTo>
                  <a:pt x="0" y="0"/>
                </a:moveTo>
                <a:lnTo>
                  <a:pt x="748284" y="0"/>
                </a:lnTo>
                <a:lnTo>
                  <a:pt x="748284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35958" y="5464302"/>
            <a:ext cx="609600" cy="1257300"/>
          </a:xfrm>
          <a:custGeom>
            <a:avLst/>
            <a:gdLst/>
            <a:ahLst/>
            <a:cxnLst/>
            <a:rect l="l" t="t" r="r" b="b"/>
            <a:pathLst>
              <a:path w="609600" h="1257300">
                <a:moveTo>
                  <a:pt x="0" y="0"/>
                </a:moveTo>
                <a:lnTo>
                  <a:pt x="609600" y="0"/>
                </a:lnTo>
                <a:lnTo>
                  <a:pt x="609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10205" y="3184398"/>
            <a:ext cx="631190" cy="381000"/>
          </a:xfrm>
          <a:custGeom>
            <a:avLst/>
            <a:gdLst/>
            <a:ahLst/>
            <a:cxnLst/>
            <a:rect l="l" t="t" r="r" b="b"/>
            <a:pathLst>
              <a:path w="631189" h="381000">
                <a:moveTo>
                  <a:pt x="0" y="381000"/>
                </a:moveTo>
                <a:lnTo>
                  <a:pt x="54387" y="359832"/>
                </a:lnTo>
                <a:lnTo>
                  <a:pt x="107552" y="338665"/>
                </a:lnTo>
                <a:lnTo>
                  <a:pt x="158271" y="317498"/>
                </a:lnTo>
                <a:lnTo>
                  <a:pt x="205319" y="296330"/>
                </a:lnTo>
                <a:lnTo>
                  <a:pt x="247475" y="275163"/>
                </a:lnTo>
                <a:lnTo>
                  <a:pt x="283515" y="253996"/>
                </a:lnTo>
                <a:lnTo>
                  <a:pt x="342757" y="192314"/>
                </a:lnTo>
                <a:lnTo>
                  <a:pt x="353277" y="149486"/>
                </a:lnTo>
                <a:lnTo>
                  <a:pt x="351398" y="111290"/>
                </a:lnTo>
                <a:lnTo>
                  <a:pt x="330461" y="71272"/>
                </a:lnTo>
                <a:lnTo>
                  <a:pt x="279951" y="72265"/>
                </a:lnTo>
                <a:lnTo>
                  <a:pt x="245594" y="108479"/>
                </a:lnTo>
                <a:lnTo>
                  <a:pt x="227400" y="179918"/>
                </a:lnTo>
                <a:lnTo>
                  <a:pt x="256670" y="241761"/>
                </a:lnTo>
                <a:lnTo>
                  <a:pt x="291479" y="272516"/>
                </a:lnTo>
                <a:lnTo>
                  <a:pt x="333405" y="294013"/>
                </a:lnTo>
                <a:lnTo>
                  <a:pt x="377266" y="296329"/>
                </a:lnTo>
                <a:lnTo>
                  <a:pt x="416240" y="278042"/>
                </a:lnTo>
                <a:lnTo>
                  <a:pt x="460887" y="244854"/>
                </a:lnTo>
                <a:lnTo>
                  <a:pt x="506210" y="203876"/>
                </a:lnTo>
                <a:lnTo>
                  <a:pt x="547214" y="162221"/>
                </a:lnTo>
                <a:lnTo>
                  <a:pt x="578904" y="127000"/>
                </a:lnTo>
                <a:lnTo>
                  <a:pt x="604184" y="91777"/>
                </a:lnTo>
                <a:lnTo>
                  <a:pt x="626694" y="29271"/>
                </a:lnTo>
                <a:lnTo>
                  <a:pt x="630936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83001" y="1373886"/>
            <a:ext cx="629920" cy="381000"/>
          </a:xfrm>
          <a:custGeom>
            <a:avLst/>
            <a:gdLst/>
            <a:ahLst/>
            <a:cxnLst/>
            <a:rect l="l" t="t" r="r" b="b"/>
            <a:pathLst>
              <a:path w="629920" h="381000">
                <a:moveTo>
                  <a:pt x="0" y="381000"/>
                </a:moveTo>
                <a:lnTo>
                  <a:pt x="54257" y="359832"/>
                </a:lnTo>
                <a:lnTo>
                  <a:pt x="107293" y="338665"/>
                </a:lnTo>
                <a:lnTo>
                  <a:pt x="157888" y="317498"/>
                </a:lnTo>
                <a:lnTo>
                  <a:pt x="204822" y="296330"/>
                </a:lnTo>
                <a:lnTo>
                  <a:pt x="246877" y="275163"/>
                </a:lnTo>
                <a:lnTo>
                  <a:pt x="282832" y="253996"/>
                </a:lnTo>
                <a:lnTo>
                  <a:pt x="341931" y="192314"/>
                </a:lnTo>
                <a:lnTo>
                  <a:pt x="352421" y="149486"/>
                </a:lnTo>
                <a:lnTo>
                  <a:pt x="350543" y="111290"/>
                </a:lnTo>
                <a:lnTo>
                  <a:pt x="329660" y="71272"/>
                </a:lnTo>
                <a:lnTo>
                  <a:pt x="279272" y="72265"/>
                </a:lnTo>
                <a:lnTo>
                  <a:pt x="244999" y="108479"/>
                </a:lnTo>
                <a:lnTo>
                  <a:pt x="226852" y="179918"/>
                </a:lnTo>
                <a:lnTo>
                  <a:pt x="256051" y="241761"/>
                </a:lnTo>
                <a:lnTo>
                  <a:pt x="290779" y="272516"/>
                </a:lnTo>
                <a:lnTo>
                  <a:pt x="332603" y="294013"/>
                </a:lnTo>
                <a:lnTo>
                  <a:pt x="376351" y="296329"/>
                </a:lnTo>
                <a:lnTo>
                  <a:pt x="415231" y="278042"/>
                </a:lnTo>
                <a:lnTo>
                  <a:pt x="459771" y="244854"/>
                </a:lnTo>
                <a:lnTo>
                  <a:pt x="504986" y="203876"/>
                </a:lnTo>
                <a:lnTo>
                  <a:pt x="545893" y="162221"/>
                </a:lnTo>
                <a:lnTo>
                  <a:pt x="577507" y="127000"/>
                </a:lnTo>
                <a:lnTo>
                  <a:pt x="602726" y="91777"/>
                </a:lnTo>
                <a:lnTo>
                  <a:pt x="625180" y="29271"/>
                </a:lnTo>
                <a:lnTo>
                  <a:pt x="629412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20890" y="4060697"/>
            <a:ext cx="631190" cy="381000"/>
          </a:xfrm>
          <a:custGeom>
            <a:avLst/>
            <a:gdLst/>
            <a:ahLst/>
            <a:cxnLst/>
            <a:rect l="l" t="t" r="r" b="b"/>
            <a:pathLst>
              <a:path w="631190" h="381000">
                <a:moveTo>
                  <a:pt x="0" y="381000"/>
                </a:moveTo>
                <a:lnTo>
                  <a:pt x="54387" y="359832"/>
                </a:lnTo>
                <a:lnTo>
                  <a:pt x="107552" y="338665"/>
                </a:lnTo>
                <a:lnTo>
                  <a:pt x="158271" y="317498"/>
                </a:lnTo>
                <a:lnTo>
                  <a:pt x="205319" y="296330"/>
                </a:lnTo>
                <a:lnTo>
                  <a:pt x="247475" y="275163"/>
                </a:lnTo>
                <a:lnTo>
                  <a:pt x="283515" y="253996"/>
                </a:lnTo>
                <a:lnTo>
                  <a:pt x="342757" y="192314"/>
                </a:lnTo>
                <a:lnTo>
                  <a:pt x="353277" y="149486"/>
                </a:lnTo>
                <a:lnTo>
                  <a:pt x="351398" y="111290"/>
                </a:lnTo>
                <a:lnTo>
                  <a:pt x="330461" y="71272"/>
                </a:lnTo>
                <a:lnTo>
                  <a:pt x="279951" y="72265"/>
                </a:lnTo>
                <a:lnTo>
                  <a:pt x="245594" y="108479"/>
                </a:lnTo>
                <a:lnTo>
                  <a:pt x="227400" y="179918"/>
                </a:lnTo>
                <a:lnTo>
                  <a:pt x="256670" y="241761"/>
                </a:lnTo>
                <a:lnTo>
                  <a:pt x="291479" y="272516"/>
                </a:lnTo>
                <a:lnTo>
                  <a:pt x="333405" y="294013"/>
                </a:lnTo>
                <a:lnTo>
                  <a:pt x="377266" y="296329"/>
                </a:lnTo>
                <a:lnTo>
                  <a:pt x="416240" y="278042"/>
                </a:lnTo>
                <a:lnTo>
                  <a:pt x="460887" y="244854"/>
                </a:lnTo>
                <a:lnTo>
                  <a:pt x="506210" y="203876"/>
                </a:lnTo>
                <a:lnTo>
                  <a:pt x="547214" y="162221"/>
                </a:lnTo>
                <a:lnTo>
                  <a:pt x="578904" y="127000"/>
                </a:lnTo>
                <a:lnTo>
                  <a:pt x="604184" y="91777"/>
                </a:lnTo>
                <a:lnTo>
                  <a:pt x="626694" y="29271"/>
                </a:lnTo>
                <a:lnTo>
                  <a:pt x="630936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69714" y="5104638"/>
            <a:ext cx="631190" cy="381000"/>
          </a:xfrm>
          <a:custGeom>
            <a:avLst/>
            <a:gdLst/>
            <a:ahLst/>
            <a:cxnLst/>
            <a:rect l="l" t="t" r="r" b="b"/>
            <a:pathLst>
              <a:path w="631189" h="381000">
                <a:moveTo>
                  <a:pt x="0" y="381000"/>
                </a:moveTo>
                <a:lnTo>
                  <a:pt x="54387" y="359832"/>
                </a:lnTo>
                <a:lnTo>
                  <a:pt x="107552" y="338665"/>
                </a:lnTo>
                <a:lnTo>
                  <a:pt x="158271" y="317498"/>
                </a:lnTo>
                <a:lnTo>
                  <a:pt x="205319" y="296330"/>
                </a:lnTo>
                <a:lnTo>
                  <a:pt x="247475" y="275163"/>
                </a:lnTo>
                <a:lnTo>
                  <a:pt x="283515" y="253996"/>
                </a:lnTo>
                <a:lnTo>
                  <a:pt x="342757" y="192314"/>
                </a:lnTo>
                <a:lnTo>
                  <a:pt x="353277" y="149486"/>
                </a:lnTo>
                <a:lnTo>
                  <a:pt x="351398" y="111290"/>
                </a:lnTo>
                <a:lnTo>
                  <a:pt x="330461" y="71272"/>
                </a:lnTo>
                <a:lnTo>
                  <a:pt x="279951" y="72265"/>
                </a:lnTo>
                <a:lnTo>
                  <a:pt x="245594" y="108479"/>
                </a:lnTo>
                <a:lnTo>
                  <a:pt x="227400" y="179918"/>
                </a:lnTo>
                <a:lnTo>
                  <a:pt x="256670" y="241761"/>
                </a:lnTo>
                <a:lnTo>
                  <a:pt x="291479" y="272516"/>
                </a:lnTo>
                <a:lnTo>
                  <a:pt x="333405" y="294013"/>
                </a:lnTo>
                <a:lnTo>
                  <a:pt x="377266" y="296329"/>
                </a:lnTo>
                <a:lnTo>
                  <a:pt x="416240" y="278042"/>
                </a:lnTo>
                <a:lnTo>
                  <a:pt x="460887" y="244854"/>
                </a:lnTo>
                <a:lnTo>
                  <a:pt x="506210" y="203876"/>
                </a:lnTo>
                <a:lnTo>
                  <a:pt x="547214" y="162221"/>
                </a:lnTo>
                <a:lnTo>
                  <a:pt x="578904" y="127000"/>
                </a:lnTo>
                <a:lnTo>
                  <a:pt x="604184" y="91777"/>
                </a:lnTo>
                <a:lnTo>
                  <a:pt x="626694" y="29271"/>
                </a:lnTo>
                <a:lnTo>
                  <a:pt x="630936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54802" y="5132070"/>
            <a:ext cx="629920" cy="381000"/>
          </a:xfrm>
          <a:custGeom>
            <a:avLst/>
            <a:gdLst/>
            <a:ahLst/>
            <a:cxnLst/>
            <a:rect l="l" t="t" r="r" b="b"/>
            <a:pathLst>
              <a:path w="629920" h="381000">
                <a:moveTo>
                  <a:pt x="0" y="380999"/>
                </a:moveTo>
                <a:lnTo>
                  <a:pt x="54257" y="359832"/>
                </a:lnTo>
                <a:lnTo>
                  <a:pt x="107293" y="338665"/>
                </a:lnTo>
                <a:lnTo>
                  <a:pt x="157888" y="317498"/>
                </a:lnTo>
                <a:lnTo>
                  <a:pt x="204822" y="296330"/>
                </a:lnTo>
                <a:lnTo>
                  <a:pt x="246877" y="275163"/>
                </a:lnTo>
                <a:lnTo>
                  <a:pt x="282832" y="253996"/>
                </a:lnTo>
                <a:lnTo>
                  <a:pt x="341931" y="192314"/>
                </a:lnTo>
                <a:lnTo>
                  <a:pt x="352421" y="149486"/>
                </a:lnTo>
                <a:lnTo>
                  <a:pt x="350543" y="111290"/>
                </a:lnTo>
                <a:lnTo>
                  <a:pt x="329660" y="71272"/>
                </a:lnTo>
                <a:lnTo>
                  <a:pt x="279272" y="72265"/>
                </a:lnTo>
                <a:lnTo>
                  <a:pt x="245005" y="108479"/>
                </a:lnTo>
                <a:lnTo>
                  <a:pt x="226854" y="179918"/>
                </a:lnTo>
                <a:lnTo>
                  <a:pt x="256051" y="241761"/>
                </a:lnTo>
                <a:lnTo>
                  <a:pt x="290779" y="272516"/>
                </a:lnTo>
                <a:lnTo>
                  <a:pt x="332603" y="294013"/>
                </a:lnTo>
                <a:lnTo>
                  <a:pt x="376351" y="296329"/>
                </a:lnTo>
                <a:lnTo>
                  <a:pt x="415231" y="278042"/>
                </a:lnTo>
                <a:lnTo>
                  <a:pt x="459771" y="244854"/>
                </a:lnTo>
                <a:lnTo>
                  <a:pt x="504986" y="203876"/>
                </a:lnTo>
                <a:lnTo>
                  <a:pt x="545893" y="162221"/>
                </a:lnTo>
                <a:lnTo>
                  <a:pt x="577507" y="126999"/>
                </a:lnTo>
                <a:lnTo>
                  <a:pt x="602726" y="91777"/>
                </a:lnTo>
                <a:lnTo>
                  <a:pt x="625180" y="29271"/>
                </a:lnTo>
                <a:lnTo>
                  <a:pt x="629412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7543" y="600456"/>
            <a:ext cx="9921328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576" y="595883"/>
            <a:ext cx="11135995" cy="6129655"/>
          </a:xfrm>
          <a:custGeom>
            <a:avLst/>
            <a:gdLst/>
            <a:ahLst/>
            <a:cxnLst/>
            <a:rect l="l" t="t" r="r" b="b"/>
            <a:pathLst>
              <a:path w="11135995" h="6129655">
                <a:moveTo>
                  <a:pt x="0" y="0"/>
                </a:moveTo>
                <a:lnTo>
                  <a:pt x="11135868" y="0"/>
                </a:lnTo>
                <a:lnTo>
                  <a:pt x="11135868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484251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개별 상품 등록 – 모델명 수정 되도록</a:t>
            </a:r>
            <a:r>
              <a:rPr dirty="0" sz="2000" spc="-13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하기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6955" y="5308091"/>
            <a:ext cx="4168140" cy="120142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805" marR="125095">
              <a:lnSpc>
                <a:spcPct val="100000"/>
              </a:lnSpc>
              <a:spcBef>
                <a:spcPts val="32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- 관리자 페이지 개별 상품등록에서 모  델명(옵션구분)을 수정할 수 없고,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고치  려면 삭제하고 다시 등록해야 됩니다.  옵션 구분을 수정할 수 있게</a:t>
            </a:r>
            <a:r>
              <a:rPr dirty="0" sz="1800" spc="-7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해주세요.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77717" y="4365497"/>
            <a:ext cx="2100580" cy="812800"/>
          </a:xfrm>
          <a:custGeom>
            <a:avLst/>
            <a:gdLst/>
            <a:ahLst/>
            <a:cxnLst/>
            <a:rect l="l" t="t" r="r" b="b"/>
            <a:pathLst>
              <a:path w="2100579" h="812800">
                <a:moveTo>
                  <a:pt x="0" y="0"/>
                </a:moveTo>
                <a:lnTo>
                  <a:pt x="2100072" y="0"/>
                </a:lnTo>
                <a:lnTo>
                  <a:pt x="2100072" y="812292"/>
                </a:lnTo>
                <a:lnTo>
                  <a:pt x="0" y="81229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496" y="1196339"/>
            <a:ext cx="8167115" cy="5313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799274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맑은 고딕"/>
                <a:cs typeface="맑은 고딕"/>
              </a:rPr>
              <a:t>2-23 </a:t>
            </a:r>
            <a:r>
              <a:rPr dirty="0" sz="1400" b="1">
                <a:latin typeface="맑은 고딕"/>
                <a:cs typeface="맑은 고딕"/>
              </a:rPr>
              <a:t>노출되는 상품들의 순서</a:t>
            </a:r>
            <a:r>
              <a:rPr dirty="0" sz="1400" spc="-8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변경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86182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소비자들에게 노출되는 상품의 순서를 변경할 수 있어야</a:t>
            </a:r>
            <a:r>
              <a:rPr dirty="0" sz="1400" spc="-13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합니다.</a:t>
            </a:r>
            <a:endParaRPr sz="1400">
              <a:latin typeface="맑은 고딕"/>
              <a:cs typeface="맑은 고딕"/>
            </a:endParaRPr>
          </a:p>
          <a:p>
            <a:pPr marL="1861185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제품이 삭제되고 추가될 수 있는데 노출순서를 관리자가 조절할 수</a:t>
            </a:r>
            <a:r>
              <a:rPr dirty="0" sz="1400" spc="-14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없습니다.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7387" y="600456"/>
            <a:ext cx="1112672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258000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상품 리스트 검색</a:t>
            </a:r>
            <a:r>
              <a:rPr dirty="0" sz="2000" spc="-10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오류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2671" y="4892040"/>
            <a:ext cx="5553710" cy="120142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90805" indent="635">
              <a:lnSpc>
                <a:spcPct val="100000"/>
              </a:lnSpc>
              <a:spcBef>
                <a:spcPts val="325"/>
              </a:spcBef>
              <a:buChar char="-"/>
              <a:tabLst>
                <a:tab pos="26733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상품 리스트에서 검색이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안됨</a:t>
            </a:r>
            <a:endParaRPr sz="1800">
              <a:latin typeface="맑은 고딕"/>
              <a:cs typeface="맑은 고딕"/>
            </a:endParaRPr>
          </a:p>
          <a:p>
            <a:pPr marL="90805" marR="303530">
              <a:lnSpc>
                <a:spcPct val="100000"/>
              </a:lnSpc>
              <a:buChar char="-"/>
              <a:tabLst>
                <a:tab pos="2667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예를 들면 카테고리에 기프트세트 선택하고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검색  눌러도 변화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  <a:p>
            <a:pPr marL="266065" indent="-175895">
              <a:lnSpc>
                <a:spcPct val="100000"/>
              </a:lnSpc>
              <a:buChar char="-"/>
              <a:tabLst>
                <a:tab pos="2667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상품명으로만 검색이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25901" y="1770126"/>
            <a:ext cx="7208520" cy="2644140"/>
          </a:xfrm>
          <a:custGeom>
            <a:avLst/>
            <a:gdLst/>
            <a:ahLst/>
            <a:cxnLst/>
            <a:rect l="l" t="t" r="r" b="b"/>
            <a:pathLst>
              <a:path w="7208520" h="2644140">
                <a:moveTo>
                  <a:pt x="0" y="0"/>
                </a:moveTo>
                <a:lnTo>
                  <a:pt x="7208520" y="0"/>
                </a:lnTo>
                <a:lnTo>
                  <a:pt x="7208520" y="2644140"/>
                </a:lnTo>
                <a:lnTo>
                  <a:pt x="0" y="264414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03626" y="2654045"/>
            <a:ext cx="1035050" cy="407034"/>
          </a:xfrm>
          <a:custGeom>
            <a:avLst/>
            <a:gdLst/>
            <a:ahLst/>
            <a:cxnLst/>
            <a:rect l="l" t="t" r="r" b="b"/>
            <a:pathLst>
              <a:path w="1035050" h="407035">
                <a:moveTo>
                  <a:pt x="0" y="0"/>
                </a:moveTo>
                <a:lnTo>
                  <a:pt x="1034796" y="0"/>
                </a:lnTo>
                <a:lnTo>
                  <a:pt x="1034796" y="406908"/>
                </a:lnTo>
                <a:lnTo>
                  <a:pt x="0" y="406908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188" y="600456"/>
            <a:ext cx="9922687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8055" y="595883"/>
            <a:ext cx="11137900" cy="6129655"/>
          </a:xfrm>
          <a:custGeom>
            <a:avLst/>
            <a:gdLst/>
            <a:ahLst/>
            <a:cxnLst/>
            <a:rect l="l" t="t" r="r" b="b"/>
            <a:pathLst>
              <a:path w="11137900" h="6129655">
                <a:moveTo>
                  <a:pt x="0" y="0"/>
                </a:moveTo>
                <a:lnTo>
                  <a:pt x="11137392" y="0"/>
                </a:lnTo>
                <a:lnTo>
                  <a:pt x="11137392" y="6129528"/>
                </a:lnTo>
                <a:lnTo>
                  <a:pt x="0" y="612952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99224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개별 상품 등록 – 가격 수정시</a:t>
            </a:r>
            <a:r>
              <a:rPr dirty="0" sz="2000" spc="-120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에러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908" y="1725167"/>
            <a:ext cx="4977765" cy="203200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1275" rIns="0" bIns="0" rtlCol="0" vert="horz">
            <a:spAutoFit/>
          </a:bodyPr>
          <a:lstStyle/>
          <a:p>
            <a:pPr marL="89535" marR="111125" indent="635">
              <a:lnSpc>
                <a:spcPct val="100000"/>
              </a:lnSpc>
              <a:spcBef>
                <a:spcPts val="325"/>
              </a:spcBef>
              <a:buChar char="-"/>
              <a:tabLst>
                <a:tab pos="266065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가격을 고칠 때 위와 같은 에러가 나면서 저  장-이 안되는데, ‘정가’ 항목이 무엇인지</a:t>
            </a:r>
            <a:r>
              <a:rPr dirty="0" sz="1800" spc="-9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모르겠  고, ‘판매가’가 여러 개인데 어떤 판매가를 말하  는 건지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모르겠음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Font typeface="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88900" marR="266700" indent="635">
              <a:lnSpc>
                <a:spcPct val="100000"/>
              </a:lnSpc>
              <a:buChar char="-"/>
              <a:tabLst>
                <a:tab pos="26543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가격을 수정하면 판매중이 수정대기로</a:t>
            </a:r>
            <a:r>
              <a:rPr dirty="0" sz="18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자동  전환되어 노출이</a:t>
            </a:r>
            <a:r>
              <a:rPr dirty="0" sz="1800" spc="-1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안됨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98670" y="506730"/>
            <a:ext cx="2837815" cy="917575"/>
          </a:xfrm>
          <a:custGeom>
            <a:avLst/>
            <a:gdLst/>
            <a:ahLst/>
            <a:cxnLst/>
            <a:rect l="l" t="t" r="r" b="b"/>
            <a:pathLst>
              <a:path w="2837815" h="917575">
                <a:moveTo>
                  <a:pt x="0" y="0"/>
                </a:moveTo>
                <a:lnTo>
                  <a:pt x="2837687" y="0"/>
                </a:lnTo>
                <a:lnTo>
                  <a:pt x="2837687" y="917448"/>
                </a:lnTo>
                <a:lnTo>
                  <a:pt x="0" y="91744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40" y="905256"/>
            <a:ext cx="8494776" cy="5731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68473" y="2205989"/>
            <a:ext cx="4752340" cy="3383279"/>
          </a:xfrm>
          <a:custGeom>
            <a:avLst/>
            <a:gdLst/>
            <a:ahLst/>
            <a:cxnLst/>
            <a:rect l="l" t="t" r="r" b="b"/>
            <a:pathLst>
              <a:path w="4752340" h="3383279">
                <a:moveTo>
                  <a:pt x="0" y="0"/>
                </a:moveTo>
                <a:lnTo>
                  <a:pt x="4751832" y="0"/>
                </a:lnTo>
                <a:lnTo>
                  <a:pt x="4751832" y="3383279"/>
                </a:lnTo>
                <a:lnTo>
                  <a:pt x="0" y="338327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67711" y="765048"/>
            <a:ext cx="6337300" cy="1385570"/>
          </a:xfrm>
          <a:custGeom>
            <a:avLst/>
            <a:gdLst/>
            <a:ahLst/>
            <a:cxnLst/>
            <a:rect l="l" t="t" r="r" b="b"/>
            <a:pathLst>
              <a:path w="6337300" h="1385570">
                <a:moveTo>
                  <a:pt x="0" y="0"/>
                </a:moveTo>
                <a:lnTo>
                  <a:pt x="6336792" y="0"/>
                </a:lnTo>
                <a:lnTo>
                  <a:pt x="6336792" y="1385315"/>
                </a:lnTo>
                <a:lnTo>
                  <a:pt x="0" y="13853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8251" y="146603"/>
            <a:ext cx="6516370" cy="1954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2-1회원가입</a:t>
            </a:r>
            <a:r>
              <a:rPr dirty="0" sz="1400" spc="-3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딜러회원정보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100580">
              <a:lnSpc>
                <a:spcPct val="100000"/>
              </a:lnSpc>
              <a:spcBef>
                <a:spcPts val="135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기업회원으로</a:t>
            </a:r>
            <a:r>
              <a:rPr dirty="0" sz="1400" spc="-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가입했습니다.</a:t>
            </a:r>
            <a:endParaRPr sz="1400">
              <a:latin typeface="맑은 고딕"/>
              <a:cs typeface="맑은 고딕"/>
            </a:endParaRPr>
          </a:p>
          <a:p>
            <a:pPr marL="2100580" marR="13843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가입할 때 사업자등록증, 회사정보 입력하게</a:t>
            </a:r>
            <a:r>
              <a:rPr dirty="0" sz="1400" spc="-13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되어있고  틀린 정보를 입력하면 가입이 되지</a:t>
            </a:r>
            <a:r>
              <a:rPr dirty="0" sz="1400" spc="-10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않습니다.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100580" marR="508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그러나 가입할 때 입력한 데이터들을</a:t>
            </a:r>
            <a:r>
              <a:rPr dirty="0" sz="1400" spc="-10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관리자페이지에서  확인 할 수</a:t>
            </a:r>
            <a:r>
              <a:rPr dirty="0" sz="1400" spc="-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없습니다.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843" y="4005071"/>
            <a:ext cx="4037075" cy="2731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9922" y="4437126"/>
            <a:ext cx="2737485" cy="1953895"/>
          </a:xfrm>
          <a:custGeom>
            <a:avLst/>
            <a:gdLst/>
            <a:ahLst/>
            <a:cxnLst/>
            <a:rect l="l" t="t" r="r" b="b"/>
            <a:pathLst>
              <a:path w="2737485" h="1953895">
                <a:moveTo>
                  <a:pt x="0" y="0"/>
                </a:moveTo>
                <a:lnTo>
                  <a:pt x="2737104" y="0"/>
                </a:lnTo>
                <a:lnTo>
                  <a:pt x="2737104" y="1953768"/>
                </a:lnTo>
                <a:lnTo>
                  <a:pt x="0" y="195376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8251" y="52796"/>
            <a:ext cx="8164830" cy="256159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-5" b="1">
                <a:latin typeface="맑은 고딕"/>
                <a:cs typeface="맑은 고딕"/>
              </a:rPr>
              <a:t>2-11 </a:t>
            </a:r>
            <a:r>
              <a:rPr dirty="0" sz="1400" b="1">
                <a:latin typeface="맑은 고딕"/>
                <a:cs typeface="맑은 고딕"/>
              </a:rPr>
              <a:t>관리자 커스터마이징 기프트 세트 에디팅</a:t>
            </a:r>
            <a:r>
              <a:rPr dirty="0" sz="1400" spc="-12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</a:t>
            </a:r>
            <a:endParaRPr sz="1400">
              <a:latin typeface="맑은 고딕"/>
              <a:cs typeface="맑은 고딕"/>
            </a:endParaRPr>
          </a:p>
          <a:p>
            <a:pPr marL="2127250">
              <a:lnSpc>
                <a:spcPct val="100000"/>
              </a:lnSpc>
              <a:spcBef>
                <a:spcPts val="74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커스텀 기프트 세트에서 200개 이상 넘기지 않았을</a:t>
            </a:r>
            <a:r>
              <a:rPr dirty="0" sz="1400" spc="-1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때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12725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200개 미만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-&gt;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상자의 정면만</a:t>
            </a:r>
            <a:r>
              <a:rPr dirty="0" sz="1400" spc="-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에디팅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12725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200개 이상 </a:t>
            </a:r>
            <a:r>
              <a:rPr dirty="0" sz="1400" spc="-5" b="1">
                <a:solidFill>
                  <a:srgbClr val="FF0000"/>
                </a:solidFill>
                <a:latin typeface="맑은 고딕"/>
                <a:cs typeface="맑은 고딕"/>
              </a:rPr>
              <a:t>-&gt;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상자 6면</a:t>
            </a:r>
            <a:r>
              <a:rPr dirty="0" sz="1400" spc="-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에디팅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127250" marR="508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200개 미만 일 때 에디팅을 해도 관리자페이지에서 에디팅 디자인을</a:t>
            </a:r>
            <a:r>
              <a:rPr dirty="0" sz="1400" spc="-1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확인할  수 없습니다. 패키지로 설정한 상품들 전부 200개 미만시 나오지</a:t>
            </a:r>
            <a:r>
              <a:rPr dirty="0" sz="1400" spc="-1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않습니다.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12725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(기프트아이템에서 단품으로 눌렀을 경우에는 문제없이</a:t>
            </a:r>
            <a:r>
              <a:rPr dirty="0" sz="1400" spc="-1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노출됩니다.)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9703" y="3918203"/>
            <a:ext cx="4163567" cy="2817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05221" y="4405121"/>
            <a:ext cx="2735580" cy="1953895"/>
          </a:xfrm>
          <a:custGeom>
            <a:avLst/>
            <a:gdLst/>
            <a:ahLst/>
            <a:cxnLst/>
            <a:rect l="l" t="t" r="r" b="b"/>
            <a:pathLst>
              <a:path w="2735579" h="1953895">
                <a:moveTo>
                  <a:pt x="0" y="0"/>
                </a:moveTo>
                <a:lnTo>
                  <a:pt x="2735579" y="0"/>
                </a:lnTo>
                <a:lnTo>
                  <a:pt x="2735579" y="1953768"/>
                </a:lnTo>
                <a:lnTo>
                  <a:pt x="0" y="1953768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9747"/>
            <a:ext cx="8255508" cy="3625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217164"/>
            <a:ext cx="8255508" cy="3640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17485" y="835913"/>
            <a:ext cx="1089660" cy="673735"/>
          </a:xfrm>
          <a:custGeom>
            <a:avLst/>
            <a:gdLst/>
            <a:ahLst/>
            <a:cxnLst/>
            <a:rect l="l" t="t" r="r" b="b"/>
            <a:pathLst>
              <a:path w="1089659" h="673735">
                <a:moveTo>
                  <a:pt x="0" y="0"/>
                </a:moveTo>
                <a:lnTo>
                  <a:pt x="1089659" y="0"/>
                </a:lnTo>
                <a:lnTo>
                  <a:pt x="1089659" y="673608"/>
                </a:lnTo>
                <a:lnTo>
                  <a:pt x="0" y="67360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17485" y="3783329"/>
            <a:ext cx="1089660" cy="675640"/>
          </a:xfrm>
          <a:custGeom>
            <a:avLst/>
            <a:gdLst/>
            <a:ahLst/>
            <a:cxnLst/>
            <a:rect l="l" t="t" r="r" b="b"/>
            <a:pathLst>
              <a:path w="1089659" h="675639">
                <a:moveTo>
                  <a:pt x="0" y="0"/>
                </a:moveTo>
                <a:lnTo>
                  <a:pt x="1089659" y="0"/>
                </a:lnTo>
                <a:lnTo>
                  <a:pt x="1089659" y="675132"/>
                </a:lnTo>
                <a:lnTo>
                  <a:pt x="0" y="67513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8739" y="109871"/>
            <a:ext cx="60604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페이지 – 포트폴리오 / 클라이언트 50개씩 한 화면에 다 보이게</a:t>
            </a:r>
            <a:r>
              <a:rPr dirty="0" sz="1400" spc="-17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하기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4319" y="862948"/>
            <a:ext cx="3255645" cy="19456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메타 커머스 전반적으로 목록들  을 볼 수 있는 면적이 굉장히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작  습니다. 표의 우측에는 50개씩  표에 올려져 있다고 하지만, 일  일이 커서로 움직이면서 확인해  야 하므로, 관리자 입장에서 불  편합니다.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13347"/>
            <a:ext cx="27260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/ 구매자 핸드폰 번호</a:t>
            </a:r>
            <a:r>
              <a:rPr dirty="0" sz="1400" spc="-12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혼선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784" y="629412"/>
            <a:ext cx="9334487" cy="5600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44796" y="2410967"/>
            <a:ext cx="5958839" cy="2378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30317" y="2396489"/>
            <a:ext cx="5988050" cy="2407920"/>
          </a:xfrm>
          <a:custGeom>
            <a:avLst/>
            <a:gdLst/>
            <a:ahLst/>
            <a:cxnLst/>
            <a:rect l="l" t="t" r="r" b="b"/>
            <a:pathLst>
              <a:path w="5988050" h="2407920">
                <a:moveTo>
                  <a:pt x="0" y="0"/>
                </a:moveTo>
                <a:lnTo>
                  <a:pt x="5987795" y="0"/>
                </a:lnTo>
                <a:lnTo>
                  <a:pt x="5987795" y="2407920"/>
                </a:lnTo>
                <a:lnTo>
                  <a:pt x="0" y="2407920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86789" y="3429761"/>
            <a:ext cx="2734310" cy="716280"/>
          </a:xfrm>
          <a:custGeom>
            <a:avLst/>
            <a:gdLst/>
            <a:ahLst/>
            <a:cxnLst/>
            <a:rect l="l" t="t" r="r" b="b"/>
            <a:pathLst>
              <a:path w="2734310" h="716279">
                <a:moveTo>
                  <a:pt x="0" y="0"/>
                </a:moveTo>
                <a:lnTo>
                  <a:pt x="2734056" y="0"/>
                </a:lnTo>
                <a:lnTo>
                  <a:pt x="2734056" y="716280"/>
                </a:lnTo>
                <a:lnTo>
                  <a:pt x="0" y="71628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87261" y="3850385"/>
            <a:ext cx="1537970" cy="716280"/>
          </a:xfrm>
          <a:custGeom>
            <a:avLst/>
            <a:gdLst/>
            <a:ahLst/>
            <a:cxnLst/>
            <a:rect l="l" t="t" r="r" b="b"/>
            <a:pathLst>
              <a:path w="1537970" h="716279">
                <a:moveTo>
                  <a:pt x="0" y="0"/>
                </a:moveTo>
                <a:lnTo>
                  <a:pt x="1537715" y="0"/>
                </a:lnTo>
                <a:lnTo>
                  <a:pt x="1537715" y="716280"/>
                </a:lnTo>
                <a:lnTo>
                  <a:pt x="0" y="71628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922987" y="4921796"/>
            <a:ext cx="5788025" cy="667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회원정보의 핸드폰 기입형태가 오히려 혼선을</a:t>
            </a:r>
            <a:r>
              <a:rPr dirty="0" sz="1800" spc="-7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초래한다.</a:t>
            </a:r>
            <a:endParaRPr sz="18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- 관리자에서 주문관리시 저장하려고 하면, 올바른 형태가 아니라며 저장이</a:t>
            </a:r>
            <a:r>
              <a:rPr dirty="0" sz="1200" spc="-10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되지않는  다. / 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3칸으로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나눠서 저장하는 의미가 없다.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13192" y="204216"/>
            <a:ext cx="4178807" cy="3941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98714" y="189737"/>
            <a:ext cx="4193540" cy="0"/>
          </a:xfrm>
          <a:custGeom>
            <a:avLst/>
            <a:gdLst/>
            <a:ahLst/>
            <a:cxnLst/>
            <a:rect l="l" t="t" r="r" b="b"/>
            <a:pathLst>
              <a:path w="4193540" h="0">
                <a:moveTo>
                  <a:pt x="0" y="0"/>
                </a:moveTo>
                <a:lnTo>
                  <a:pt x="4193285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98714" y="189737"/>
            <a:ext cx="4193540" cy="3970020"/>
          </a:xfrm>
          <a:custGeom>
            <a:avLst/>
            <a:gdLst/>
            <a:ahLst/>
            <a:cxnLst/>
            <a:rect l="l" t="t" r="r" b="b"/>
            <a:pathLst>
              <a:path w="4193540" h="3970020">
                <a:moveTo>
                  <a:pt x="4193285" y="3970020"/>
                </a:moveTo>
                <a:lnTo>
                  <a:pt x="0" y="3970020"/>
                </a:lnTo>
                <a:lnTo>
                  <a:pt x="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25661" y="2175510"/>
            <a:ext cx="1813560" cy="845819"/>
          </a:xfrm>
          <a:custGeom>
            <a:avLst/>
            <a:gdLst/>
            <a:ahLst/>
            <a:cxnLst/>
            <a:rect l="l" t="t" r="r" b="b"/>
            <a:pathLst>
              <a:path w="1813559" h="845819">
                <a:moveTo>
                  <a:pt x="0" y="0"/>
                </a:moveTo>
                <a:lnTo>
                  <a:pt x="1813559" y="0"/>
                </a:lnTo>
                <a:lnTo>
                  <a:pt x="1813559" y="845819"/>
                </a:lnTo>
                <a:lnTo>
                  <a:pt x="0" y="84581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831" y="693420"/>
            <a:ext cx="8711183" cy="588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146603"/>
            <a:ext cx="49949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주문관리 감사패 2개 이상 구매시 발생하는 문제</a:t>
            </a:r>
            <a:r>
              <a:rPr dirty="0" sz="1400" spc="-150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설명3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6241" y="3891019"/>
            <a:ext cx="614299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원래는 한개씩 에디팅해야하는 제품들인데 한번에 구매하면 이런식  으로 일괄적으로 관리가</a:t>
            </a:r>
            <a:r>
              <a:rPr dirty="0" sz="1600" spc="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됩니다.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구매한 제품이 많더라도 한개씩</a:t>
            </a:r>
            <a:r>
              <a:rPr dirty="0" sz="1600" spc="3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0000"/>
                </a:solidFill>
                <a:latin typeface="맑은 고딕"/>
                <a:cs typeface="맑은 고딕"/>
              </a:rPr>
              <a:t>나와야합니다.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16073" y="2896361"/>
            <a:ext cx="6122035" cy="719455"/>
          </a:xfrm>
          <a:custGeom>
            <a:avLst/>
            <a:gdLst/>
            <a:ahLst/>
            <a:cxnLst/>
            <a:rect l="l" t="t" r="r" b="b"/>
            <a:pathLst>
              <a:path w="6122034" h="719454">
                <a:moveTo>
                  <a:pt x="6121908" y="719327"/>
                </a:moveTo>
                <a:lnTo>
                  <a:pt x="0" y="719327"/>
                </a:lnTo>
                <a:lnTo>
                  <a:pt x="0" y="0"/>
                </a:lnTo>
                <a:lnTo>
                  <a:pt x="6121908" y="0"/>
                </a:lnTo>
                <a:lnTo>
                  <a:pt x="6121908" y="719327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3859"/>
            <a:ext cx="12191999" cy="6050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109871"/>
            <a:ext cx="35661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관리자 페이지 – 문의하기 / 전달, 알람,</a:t>
            </a:r>
            <a:r>
              <a:rPr dirty="0" sz="1400" spc="-15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답장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3394" y="1354074"/>
            <a:ext cx="5123815" cy="2402205"/>
          </a:xfrm>
          <a:custGeom>
            <a:avLst/>
            <a:gdLst/>
            <a:ahLst/>
            <a:cxnLst/>
            <a:rect l="l" t="t" r="r" b="b"/>
            <a:pathLst>
              <a:path w="5123815" h="2402204">
                <a:moveTo>
                  <a:pt x="0" y="0"/>
                </a:moveTo>
                <a:lnTo>
                  <a:pt x="5123688" y="0"/>
                </a:lnTo>
                <a:lnTo>
                  <a:pt x="5123688" y="2401824"/>
                </a:lnTo>
                <a:lnTo>
                  <a:pt x="0" y="240182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728" y="1353311"/>
            <a:ext cx="3314700" cy="2075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250" y="1338833"/>
            <a:ext cx="3343910" cy="2105025"/>
          </a:xfrm>
          <a:custGeom>
            <a:avLst/>
            <a:gdLst/>
            <a:ahLst/>
            <a:cxnLst/>
            <a:rect l="l" t="t" r="r" b="b"/>
            <a:pathLst>
              <a:path w="3343910" h="2105025">
                <a:moveTo>
                  <a:pt x="0" y="0"/>
                </a:moveTo>
                <a:lnTo>
                  <a:pt x="3343655" y="0"/>
                </a:lnTo>
                <a:lnTo>
                  <a:pt x="3343655" y="2104643"/>
                </a:lnTo>
                <a:lnTo>
                  <a:pt x="0" y="2104643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87028" y="932688"/>
            <a:ext cx="2874867" cy="3503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72550" y="918210"/>
            <a:ext cx="2903220" cy="3533140"/>
          </a:xfrm>
          <a:custGeom>
            <a:avLst/>
            <a:gdLst/>
            <a:ahLst/>
            <a:cxnLst/>
            <a:rect l="l" t="t" r="r" b="b"/>
            <a:pathLst>
              <a:path w="2903220" h="3533140">
                <a:moveTo>
                  <a:pt x="0" y="0"/>
                </a:moveTo>
                <a:lnTo>
                  <a:pt x="2903220" y="0"/>
                </a:lnTo>
                <a:lnTo>
                  <a:pt x="2903220" y="3532632"/>
                </a:lnTo>
                <a:lnTo>
                  <a:pt x="0" y="3532632"/>
                </a:lnTo>
                <a:lnTo>
                  <a:pt x="0" y="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9728" y="4227576"/>
            <a:ext cx="8362315" cy="1477010"/>
          </a:xfrm>
          <a:custGeom>
            <a:avLst/>
            <a:gdLst/>
            <a:ahLst/>
            <a:cxnLst/>
            <a:rect l="l" t="t" r="r" b="b"/>
            <a:pathLst>
              <a:path w="8362315" h="1477010">
                <a:moveTo>
                  <a:pt x="0" y="0"/>
                </a:moveTo>
                <a:lnTo>
                  <a:pt x="8362188" y="0"/>
                </a:lnTo>
                <a:lnTo>
                  <a:pt x="8362188" y="1476756"/>
                </a:lnTo>
                <a:lnTo>
                  <a:pt x="0" y="14767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7860" y="4255978"/>
            <a:ext cx="8204834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330" marR="204470" indent="-34163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문의하기를 남길 때, 연락처를 기입해서 전송해도 관리자가 받은 문의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메세  지상 어디에서도 연락처를 확인할 수 없어 연락할 방법이</a:t>
            </a:r>
            <a:r>
              <a:rPr dirty="0" sz="1800" spc="-2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없다.</a:t>
            </a:r>
            <a:endParaRPr sz="1800">
              <a:latin typeface="맑은 고딕"/>
              <a:cs typeface="맑은 고딕"/>
            </a:endParaRPr>
          </a:p>
          <a:p>
            <a:pPr marL="354330" marR="5080" indent="-341630">
              <a:lnSpc>
                <a:spcPct val="100000"/>
              </a:lnSpc>
              <a:buAutoNum type="arabicPeriod"/>
              <a:tabLst>
                <a:tab pos="436245" algn="l"/>
                <a:tab pos="43688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관리자페이지에서는 비밀글, 공개글 설정이 있으나, 작성자 입장에서는</a:t>
            </a:r>
            <a:r>
              <a:rPr dirty="0" sz="1800" spc="-7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아무  런 옵션 설정을 찾을 수 없다. 즉, 구매자가 작성하는 1:1 문의사항과 관리자  가 받는 메시지의 내용과 정보가 상이하다.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436" y="600456"/>
            <a:ext cx="11126723" cy="6120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012" y="229034"/>
            <a:ext cx="3251835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주문관리에서 진행사항</a:t>
            </a:r>
            <a:r>
              <a:rPr dirty="0" sz="2000" spc="-105" b="1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000000"/>
                </a:solidFill>
                <a:latin typeface="맑은 고딕"/>
                <a:cs typeface="맑은 고딕"/>
              </a:rPr>
              <a:t>추가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73979" y="4613147"/>
            <a:ext cx="6308090" cy="923925"/>
          </a:xfrm>
          <a:custGeom>
            <a:avLst/>
            <a:gdLst/>
            <a:ahLst/>
            <a:cxnLst/>
            <a:rect l="l" t="t" r="r" b="b"/>
            <a:pathLst>
              <a:path w="6308090" h="923925">
                <a:moveTo>
                  <a:pt x="0" y="0"/>
                </a:moveTo>
                <a:lnTo>
                  <a:pt x="6307835" y="0"/>
                </a:lnTo>
                <a:lnTo>
                  <a:pt x="6307835" y="923544"/>
                </a:lnTo>
                <a:lnTo>
                  <a:pt x="0" y="9235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4840" y="1597152"/>
            <a:ext cx="10942319" cy="1703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15796" y="4652771"/>
            <a:ext cx="2783205" cy="1477010"/>
          </a:xfrm>
          <a:custGeom>
            <a:avLst/>
            <a:gdLst/>
            <a:ahLst/>
            <a:cxnLst/>
            <a:rect l="l" t="t" r="r" b="b"/>
            <a:pathLst>
              <a:path w="2783204" h="1477010">
                <a:moveTo>
                  <a:pt x="0" y="0"/>
                </a:moveTo>
                <a:lnTo>
                  <a:pt x="2782824" y="0"/>
                </a:lnTo>
                <a:lnTo>
                  <a:pt x="2782824" y="1476756"/>
                </a:lnTo>
                <a:lnTo>
                  <a:pt x="0" y="14767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50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15796" y="4652771"/>
            <a:ext cx="2783205" cy="1477010"/>
          </a:xfrm>
          <a:custGeom>
            <a:avLst/>
            <a:gdLst/>
            <a:ahLst/>
            <a:cxnLst/>
            <a:rect l="l" t="t" r="r" b="b"/>
            <a:pathLst>
              <a:path w="2783204" h="1477010">
                <a:moveTo>
                  <a:pt x="0" y="0"/>
                </a:moveTo>
                <a:lnTo>
                  <a:pt x="2782824" y="0"/>
                </a:lnTo>
                <a:lnTo>
                  <a:pt x="2782824" y="1476756"/>
                </a:lnTo>
                <a:lnTo>
                  <a:pt x="0" y="14767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31291" y="591312"/>
          <a:ext cx="11169650" cy="613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625"/>
                <a:gridCol w="10961370"/>
              </a:tblGrid>
              <a:tr h="98615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32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BEBEBE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19100">
                        <a:lnSpc>
                          <a:spcPct val="100000"/>
                        </a:lnSpc>
                        <a:spcBef>
                          <a:spcPts val="1050"/>
                        </a:spcBef>
                        <a:tabLst>
                          <a:tab pos="1280160" algn="l"/>
                          <a:tab pos="2140585" algn="l"/>
                        </a:tabLst>
                      </a:pP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2021. 12.</a:t>
                      </a:r>
                      <a:r>
                        <a:rPr dirty="0" sz="1000" spc="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21	</a:t>
                      </a:r>
                      <a:r>
                        <a:rPr dirty="0" baseline="2777" sz="1500" spc="-7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2021. 12.</a:t>
                      </a:r>
                      <a:r>
                        <a:rPr dirty="0" baseline="2777" sz="1500" spc="7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2777" sz="1500" spc="-7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22	</a:t>
                      </a:r>
                      <a:r>
                        <a:rPr dirty="0" sz="1000" spc="-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2021. 12. 23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4099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  <a:p>
                      <a:pPr marL="1075055" marR="215900">
                        <a:lnSpc>
                          <a:spcPct val="107200"/>
                        </a:lnSpc>
                        <a:spcBef>
                          <a:spcPts val="5"/>
                        </a:spcBef>
                        <a:tabLst>
                          <a:tab pos="4833620" algn="l"/>
                        </a:tabLst>
                      </a:pPr>
                      <a:r>
                        <a:rPr dirty="0" baseline="-9259" sz="27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고객이 업로드한 파일도	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- 주문관리 상세보기에 고객쪽 마이페이지에 있는 것처럼  </a:t>
                      </a:r>
                      <a:r>
                        <a:rPr dirty="0" baseline="-9259" sz="27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확인할 수 있고,</a:t>
                      </a:r>
                      <a:r>
                        <a:rPr dirty="0" baseline="-9259" sz="2700" spc="7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-9259" sz="27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고객에게	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‘진행상황 상태표’가 있어야 현재 어디까지 진행되었는지</a:t>
                      </a:r>
                      <a:r>
                        <a:rPr dirty="0" sz="1800" spc="-95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알  요청받은 디자인 의뢰 파	</a:t>
                      </a:r>
                      <a:r>
                        <a:rPr dirty="0" baseline="9259" sz="27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dirty="0" baseline="9259" sz="2700" spc="-7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baseline="9259" sz="27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있음</a:t>
                      </a:r>
                      <a:endParaRPr baseline="9259" sz="2700">
                        <a:latin typeface="맑은 고딕"/>
                        <a:cs typeface="맑은 고딕"/>
                      </a:endParaRPr>
                    </a:p>
                    <a:p>
                      <a:pPr marL="1074420" marR="7524750">
                        <a:lnSpc>
                          <a:spcPct val="100000"/>
                        </a:lnSpc>
                      </a:pP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일을 업로드할 수</a:t>
                      </a:r>
                      <a:r>
                        <a:rPr dirty="0" sz="1800" spc="-1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800">
                          <a:solidFill>
                            <a:srgbClr val="FF0000"/>
                          </a:solidFill>
                          <a:latin typeface="맑은 고딕"/>
                          <a:cs typeface="맑은 고딕"/>
                        </a:rPr>
                        <a:t>있도록  하기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B="0" marT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199382" y="4249399"/>
            <a:ext cx="812800" cy="403860"/>
          </a:xfrm>
          <a:custGeom>
            <a:avLst/>
            <a:gdLst/>
            <a:ahLst/>
            <a:cxnLst/>
            <a:rect l="l" t="t" r="r" b="b"/>
            <a:pathLst>
              <a:path w="812800" h="403860">
                <a:moveTo>
                  <a:pt x="0" y="403834"/>
                </a:moveTo>
                <a:lnTo>
                  <a:pt x="812444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69338" y="4206708"/>
            <a:ext cx="128270" cy="102870"/>
          </a:xfrm>
          <a:custGeom>
            <a:avLst/>
            <a:gdLst/>
            <a:ahLst/>
            <a:cxnLst/>
            <a:rect l="l" t="t" r="r" b="b"/>
            <a:pathLst>
              <a:path w="128270" h="102870">
                <a:moveTo>
                  <a:pt x="0" y="0"/>
                </a:moveTo>
                <a:lnTo>
                  <a:pt x="50876" y="102349"/>
                </a:lnTo>
                <a:lnTo>
                  <a:pt x="127787" y="29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1069847"/>
            <a:ext cx="8322563" cy="5638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8251" y="52814"/>
            <a:ext cx="8552815" cy="106807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-5" b="1">
                <a:latin typeface="맑은 고딕"/>
                <a:cs typeface="맑은 고딕"/>
              </a:rPr>
              <a:t>2-16 </a:t>
            </a:r>
            <a:r>
              <a:rPr dirty="0" sz="1400" b="1">
                <a:latin typeface="맑은 고딕"/>
                <a:cs typeface="맑은 고딕"/>
              </a:rPr>
              <a:t>오리지널제품, 로고인쇄제품 동시구매시 생기는</a:t>
            </a:r>
            <a:r>
              <a:rPr dirty="0" sz="1400" spc="-12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오류2</a:t>
            </a:r>
            <a:endParaRPr sz="1400">
              <a:latin typeface="맑은 고딕"/>
              <a:cs typeface="맑은 고딕"/>
            </a:endParaRPr>
          </a:p>
          <a:p>
            <a:pPr marL="2127250" marR="5080">
              <a:lnSpc>
                <a:spcPct val="100000"/>
              </a:lnSpc>
              <a:spcBef>
                <a:spcPts val="745"/>
              </a:spcBef>
            </a:pP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위 항목의 연장선으로 결제를 완료했을 때 관리자페이지에서 보이는</a:t>
            </a:r>
            <a:r>
              <a:rPr dirty="0" sz="1400" spc="-13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화면입니다.  관리자 페이지에서는 위에는 고객이 보낸 에디팅 디자인이 있는 제품, 아래는 에  디팅을 안한 제품으로</a:t>
            </a:r>
            <a:r>
              <a:rPr dirty="0" sz="1400" spc="-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400" b="1">
                <a:solidFill>
                  <a:srgbClr val="FF0000"/>
                </a:solidFill>
                <a:latin typeface="맑은 고딕"/>
                <a:cs typeface="맑은 고딕"/>
              </a:rPr>
              <a:t>나타납니다.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" y="4831079"/>
            <a:ext cx="5082540" cy="1859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0299" y="4035036"/>
            <a:ext cx="614616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위에 것으로 디자이너가 시안을 보내고 시안발송, 밑에 것으로는 제작을 바로 진행하면</a:t>
            </a:r>
            <a:r>
              <a:rPr dirty="0" sz="1200" spc="-8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하  단처럼</a:t>
            </a:r>
            <a:r>
              <a:rPr dirty="0" sz="1200" spc="-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노출됩니다.</a:t>
            </a:r>
            <a:endParaRPr sz="1200">
              <a:latin typeface="맑은 고딕"/>
              <a:cs typeface="맑은 고딕"/>
            </a:endParaRPr>
          </a:p>
          <a:p>
            <a:pPr marL="12700" marR="20955">
              <a:lnSpc>
                <a:spcPct val="100000"/>
              </a:lnSpc>
              <a:spcBef>
                <a:spcPts val="1440"/>
              </a:spcBef>
            </a:pP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오리지널, 로고인쇄 두 개를 동시에 했을 때, 에디팅하는 데이터들을 오리지널에</a:t>
            </a:r>
            <a:r>
              <a:rPr dirty="0" sz="1200" spc="-9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부여하는  것</a:t>
            </a:r>
            <a:r>
              <a:rPr dirty="0" sz="1200" spc="-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같습니다.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28744" y="1443228"/>
            <a:ext cx="3049523" cy="2080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9160" y="1443228"/>
            <a:ext cx="2930651" cy="2121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32582" y="3458434"/>
            <a:ext cx="0" cy="259715"/>
          </a:xfrm>
          <a:custGeom>
            <a:avLst/>
            <a:gdLst/>
            <a:ahLst/>
            <a:cxnLst/>
            <a:rect l="l" t="t" r="r" b="b"/>
            <a:pathLst>
              <a:path w="0" h="259714">
                <a:moveTo>
                  <a:pt x="0" y="259359"/>
                </a:moveTo>
                <a:lnTo>
                  <a:pt x="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81915" y="3458425"/>
            <a:ext cx="101600" cy="86995"/>
          </a:xfrm>
          <a:custGeom>
            <a:avLst/>
            <a:gdLst/>
            <a:ahLst/>
            <a:cxnLst/>
            <a:rect l="l" t="t" r="r" b="b"/>
            <a:pathLst>
              <a:path w="101600" h="86995">
                <a:moveTo>
                  <a:pt x="101345" y="86867"/>
                </a:moveTo>
                <a:lnTo>
                  <a:pt x="50672" y="0"/>
                </a:lnTo>
                <a:lnTo>
                  <a:pt x="0" y="86867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04210" y="3139174"/>
            <a:ext cx="1845945" cy="781050"/>
          </a:xfrm>
          <a:custGeom>
            <a:avLst/>
            <a:gdLst/>
            <a:ahLst/>
            <a:cxnLst/>
            <a:rect l="l" t="t" r="r" b="b"/>
            <a:pathLst>
              <a:path w="1845945" h="781050">
                <a:moveTo>
                  <a:pt x="0" y="780922"/>
                </a:moveTo>
                <a:lnTo>
                  <a:pt x="1845805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0265" y="3126366"/>
            <a:ext cx="100330" cy="93345"/>
          </a:xfrm>
          <a:custGeom>
            <a:avLst/>
            <a:gdLst/>
            <a:ahLst/>
            <a:cxnLst/>
            <a:rect l="l" t="t" r="r" b="b"/>
            <a:pathLst>
              <a:path w="100329" h="93344">
                <a:moveTo>
                  <a:pt x="39497" y="93332"/>
                </a:moveTo>
                <a:lnTo>
                  <a:pt x="99745" y="12814"/>
                </a:lnTo>
                <a:lnTo>
                  <a:pt x="0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2222" y="5446014"/>
            <a:ext cx="4825365" cy="1152525"/>
          </a:xfrm>
          <a:custGeom>
            <a:avLst/>
            <a:gdLst/>
            <a:ahLst/>
            <a:cxnLst/>
            <a:rect l="l" t="t" r="r" b="b"/>
            <a:pathLst>
              <a:path w="4825365" h="1152525">
                <a:moveTo>
                  <a:pt x="0" y="0"/>
                </a:moveTo>
                <a:lnTo>
                  <a:pt x="4824984" y="0"/>
                </a:lnTo>
                <a:lnTo>
                  <a:pt x="4824984" y="1152144"/>
                </a:lnTo>
                <a:lnTo>
                  <a:pt x="0" y="1152144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0916"/>
            <a:ext cx="12192000" cy="591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31085" y="2152650"/>
            <a:ext cx="5715000" cy="4479290"/>
          </a:xfrm>
          <a:custGeom>
            <a:avLst/>
            <a:gdLst/>
            <a:ahLst/>
            <a:cxnLst/>
            <a:rect l="l" t="t" r="r" b="b"/>
            <a:pathLst>
              <a:path w="5715000" h="4479290">
                <a:moveTo>
                  <a:pt x="0" y="0"/>
                </a:moveTo>
                <a:lnTo>
                  <a:pt x="5715000" y="0"/>
                </a:lnTo>
                <a:lnTo>
                  <a:pt x="5715000" y="4479036"/>
                </a:lnTo>
                <a:lnTo>
                  <a:pt x="0" y="447903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49551" y="1156716"/>
            <a:ext cx="6445250" cy="86106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lIns="0" tIns="40005" rIns="0" bIns="0" rtlCol="0" vert="horz">
            <a:spAutoFit/>
          </a:bodyPr>
          <a:lstStyle/>
          <a:p>
            <a:pPr marL="90170" marR="292735">
              <a:lnSpc>
                <a:spcPct val="100000"/>
              </a:lnSpc>
              <a:spcBef>
                <a:spcPts val="315"/>
              </a:spcBef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커스텀 기프트 세트 리스트의 기프트 아이템들의 이미지</a:t>
            </a:r>
            <a:r>
              <a:rPr dirty="0" sz="1800" spc="-8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비  율이 잘리게</a:t>
            </a:r>
            <a:r>
              <a:rPr dirty="0" sz="18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되어있습니다.</a:t>
            </a:r>
            <a:endParaRPr sz="18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15"/>
              </a:spcBef>
            </a:pP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1:1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이미지는 잘리지 않고, 다른 비율은 잘리게</a:t>
            </a:r>
            <a:r>
              <a:rPr dirty="0" sz="1200" spc="-5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FF0000"/>
                </a:solidFill>
                <a:latin typeface="맑은 고딕"/>
                <a:cs typeface="맑은 고딕"/>
              </a:rPr>
              <a:t>되어있습니다.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113347"/>
            <a:ext cx="48431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맑은 고딕"/>
                <a:cs typeface="맑은 고딕"/>
              </a:rPr>
              <a:t>커스터마이징 기프트세트 내 기프트아이템 이미지 짤림</a:t>
            </a:r>
            <a:r>
              <a:rPr dirty="0" sz="1400" spc="-135" b="1">
                <a:latin typeface="맑은 고딕"/>
                <a:cs typeface="맑은 고딕"/>
              </a:rPr>
              <a:t> </a:t>
            </a:r>
            <a:r>
              <a:rPr dirty="0" sz="1400" b="1">
                <a:latin typeface="맑은 고딕"/>
                <a:cs typeface="맑은 고딕"/>
              </a:rPr>
              <a:t>현상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2022-01-25T01:57:33Z</dcterms:created>
  <dcterms:modified xsi:type="dcterms:W3CDTF">2022-01-25T01:57:33Z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2022-01-24T00:00:00Z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2022-01-25T00:00:00Z</vt:filetime>
  </property>
</Properties>
</file>